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2" r:id="rId7"/>
    <p:sldId id="263" r:id="rId8"/>
    <p:sldId id="264" r:id="rId9"/>
    <p:sldId id="265" r:id="rId10"/>
    <p:sldId id="266" r:id="rId11"/>
    <p:sldId id="270" r:id="rId12"/>
    <p:sldId id="271" r:id="rId13"/>
    <p:sldId id="272" r:id="rId14"/>
    <p:sldId id="261"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21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灯片编号占位符 6"/>
          <p:cNvSpPr>
            <a:spLocks noGrp="1"/>
          </p:cNvSpPr>
          <p:nvPr>
            <p:ph type="sldNum" sz="quarter" idx="12"/>
          </p:nvPr>
        </p:nvSpPr>
        <p:spPr>
          <a:xfrm>
            <a:off x="8613648" y="6305550"/>
            <a:ext cx="457200" cy="476250"/>
          </a:xfrm>
          <a:prstGeom prst="rect">
            <a:avLst/>
          </a:prstGeom>
        </p:spPr>
        <p:txBody>
          <a:bodyPr/>
          <a:lstStyle>
            <a:extLst/>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userDrawn="1"/>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pic>
        <p:nvPicPr>
          <p:cNvPr id="2" name="图片 1"/>
          <p:cNvPicPr>
            <a:picLocks noChangeAspect="1"/>
          </p:cNvPicPr>
          <p:nvPr userDrawn="1"/>
        </p:nvPicPr>
        <p:blipFill>
          <a:blip r:embed="rId13"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35495" y="23957"/>
            <a:ext cx="977377" cy="886453"/>
          </a:xfrm>
          <a:prstGeom prst="rect">
            <a:avLst/>
          </a:prstGeom>
        </p:spPr>
      </p:pic>
      <p:pic>
        <p:nvPicPr>
          <p:cNvPr id="1028" name="Picture 4" descr="F:\现代教育技术中心COPY\ymt.png"/>
          <p:cNvPicPr>
            <a:picLocks noChangeAspect="1" noChangeArrowheads="1"/>
          </p:cNvPicPr>
          <p:nvPr userDrawn="1"/>
        </p:nvPicPr>
        <p:blipFill rotWithShape="1">
          <a:blip r:embed="rId14" cstate="print">
            <a:extLst>
              <a:ext uri="{28A0092B-C50C-407E-A947-70E740481C1C}">
                <a14:useLocalDpi xmlns="" xmlns:a14="http://schemas.microsoft.com/office/drawing/2010/main" val="0"/>
              </a:ext>
            </a:extLst>
          </a:blip>
          <a:srcRect l="10777" b="11616"/>
          <a:stretch/>
        </p:blipFill>
        <p:spPr bwMode="auto">
          <a:xfrm>
            <a:off x="-38091" y="4653136"/>
            <a:ext cx="2967728" cy="2204864"/>
          </a:xfrm>
          <a:prstGeom prst="rect">
            <a:avLst/>
          </a:prstGeom>
          <a:noFill/>
          <a:extLst>
            <a:ext uri="{909E8E84-426E-40DD-AFC4-6F175D3DCCD1}">
              <a14:hiddenFill xmlns=""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4480" y="1857364"/>
            <a:ext cx="6858048" cy="646331"/>
          </a:xfrm>
          <a:prstGeom prst="rect">
            <a:avLst/>
          </a:prstGeom>
          <a:noFill/>
        </p:spPr>
        <p:txBody>
          <a:bodyPr wrap="square" rtlCol="0">
            <a:spAutoFit/>
          </a:bodyPr>
          <a:lstStyle/>
          <a:p>
            <a:pPr algn="ctr"/>
            <a:r>
              <a:rPr lang="zh-CN" altLang="en-US" sz="3600" dirty="0" smtClean="0"/>
              <a:t>第十一章  功和机械能 复习课</a:t>
            </a:r>
            <a:endParaRPr lang="zh-CN" altLang="en-US" sz="3600" dirty="0"/>
          </a:p>
        </p:txBody>
      </p:sp>
    </p:spTree>
    <p:extLst>
      <p:ext uri="{BB962C8B-B14F-4D97-AF65-F5344CB8AC3E}">
        <p14:creationId xmlns="" xmlns:p14="http://schemas.microsoft.com/office/powerpoint/2010/main" val="25619292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3"/>
          <p:cNvSpPr txBox="1">
            <a:spLocks noChangeArrowheads="1"/>
          </p:cNvSpPr>
          <p:nvPr/>
        </p:nvSpPr>
        <p:spPr bwMode="auto">
          <a:xfrm>
            <a:off x="161925" y="736601"/>
            <a:ext cx="8641556" cy="4581525"/>
          </a:xfrm>
          <a:prstGeom prst="rect">
            <a:avLst/>
          </a:prstGeom>
          <a:noFill/>
          <a:ln w="9525">
            <a:noFill/>
            <a:miter lim="800000"/>
            <a:headEnd/>
            <a:tailEnd/>
          </a:ln>
        </p:spPr>
        <p:txBody>
          <a:bodyPr>
            <a:spAutoFit/>
          </a:bodyPr>
          <a:lstStyle/>
          <a:p>
            <a:pPr>
              <a:lnSpc>
                <a:spcPct val="150000"/>
              </a:lnSpc>
              <a:buFont typeface="Arial" charset="0"/>
              <a:buNone/>
            </a:pPr>
            <a:r>
              <a:rPr lang="zh-CN" altLang="en-US" sz="2800" dirty="0">
                <a:latin typeface="宋体" pitchFamily="2" charset="-122"/>
                <a:ea typeface="宋体" pitchFamily="2" charset="-122"/>
              </a:rPr>
              <a:t>例 5　在平昌冬奥会自由式滑雪比赛中，选手的运动轨迹如图所示(b、d在同一高度)，如果不计空气阻力，</a:t>
            </a:r>
          </a:p>
          <a:p>
            <a:pPr>
              <a:lnSpc>
                <a:spcPct val="150000"/>
              </a:lnSpc>
              <a:buFont typeface="Arial" charset="0"/>
              <a:buNone/>
            </a:pPr>
            <a:r>
              <a:rPr lang="zh-CN" altLang="en-US" sz="2800" dirty="0">
                <a:latin typeface="宋体" pitchFamily="2" charset="-122"/>
                <a:ea typeface="宋体" pitchFamily="2" charset="-122"/>
              </a:rPr>
              <a:t>下列说法错误的是(　　)</a:t>
            </a:r>
          </a:p>
          <a:p>
            <a:pPr>
              <a:lnSpc>
                <a:spcPct val="150000"/>
              </a:lnSpc>
              <a:buFont typeface="Arial" charset="0"/>
              <a:buNone/>
            </a:pPr>
            <a:r>
              <a:rPr lang="zh-CN" altLang="en-US" sz="2800" dirty="0">
                <a:latin typeface="宋体" pitchFamily="2" charset="-122"/>
                <a:ea typeface="宋体" pitchFamily="2" charset="-122"/>
              </a:rPr>
              <a:t> </a:t>
            </a:r>
            <a:r>
              <a:rPr lang="zh-CN" altLang="en-US" sz="2800" dirty="0">
                <a:latin typeface="Times New Roman" pitchFamily="18" charset="0"/>
                <a:ea typeface="宋体" pitchFamily="2" charset="-122"/>
              </a:rPr>
              <a:t>A. 从</a:t>
            </a:r>
            <a:r>
              <a:rPr lang="zh-CN" altLang="en-US" sz="2800" i="1" dirty="0">
                <a:latin typeface="Times New Roman" pitchFamily="18" charset="0"/>
                <a:ea typeface="宋体" pitchFamily="2" charset="-122"/>
              </a:rPr>
              <a:t>a</a:t>
            </a:r>
            <a:r>
              <a:rPr lang="zh-CN" altLang="en-US" sz="2800" dirty="0">
                <a:latin typeface="Times New Roman" pitchFamily="18" charset="0"/>
                <a:ea typeface="宋体" pitchFamily="2" charset="-122"/>
              </a:rPr>
              <a:t>点向</a:t>
            </a:r>
            <a:r>
              <a:rPr lang="zh-CN" altLang="en-US" sz="2800" i="1" dirty="0">
                <a:latin typeface="Times New Roman" pitchFamily="18" charset="0"/>
                <a:ea typeface="宋体" pitchFamily="2" charset="-122"/>
              </a:rPr>
              <a:t>b</a:t>
            </a:r>
            <a:r>
              <a:rPr lang="zh-CN" altLang="en-US" sz="2800" dirty="0">
                <a:latin typeface="Times New Roman" pitchFamily="18" charset="0"/>
                <a:ea typeface="宋体" pitchFamily="2" charset="-122"/>
              </a:rPr>
              <a:t>点运动的过程中，动能增加</a:t>
            </a:r>
          </a:p>
          <a:p>
            <a:pPr>
              <a:lnSpc>
                <a:spcPct val="150000"/>
              </a:lnSpc>
              <a:buFont typeface="Arial" charset="0"/>
              <a:buNone/>
            </a:pPr>
            <a:r>
              <a:rPr lang="zh-CN" altLang="en-US" sz="2800" dirty="0">
                <a:latin typeface="Times New Roman" pitchFamily="18" charset="0"/>
                <a:ea typeface="宋体" pitchFamily="2" charset="-122"/>
              </a:rPr>
              <a:t>  B. 从</a:t>
            </a:r>
            <a:r>
              <a:rPr lang="zh-CN" altLang="en-US" sz="2800" i="1" dirty="0">
                <a:latin typeface="Times New Roman" pitchFamily="18" charset="0"/>
                <a:ea typeface="宋体" pitchFamily="2" charset="-122"/>
              </a:rPr>
              <a:t>b</a:t>
            </a:r>
            <a:r>
              <a:rPr lang="zh-CN" altLang="en-US" sz="2800" dirty="0">
                <a:latin typeface="Times New Roman" pitchFamily="18" charset="0"/>
                <a:ea typeface="宋体" pitchFamily="2" charset="-122"/>
              </a:rPr>
              <a:t>点向</a:t>
            </a:r>
            <a:r>
              <a:rPr lang="zh-CN" altLang="en-US" sz="2800" i="1" dirty="0">
                <a:latin typeface="Times New Roman" pitchFamily="18" charset="0"/>
                <a:ea typeface="宋体" pitchFamily="2" charset="-122"/>
              </a:rPr>
              <a:t>c</a:t>
            </a:r>
            <a:r>
              <a:rPr lang="zh-CN" altLang="en-US" sz="2800" dirty="0">
                <a:latin typeface="Times New Roman" pitchFamily="18" charset="0"/>
                <a:ea typeface="宋体" pitchFamily="2" charset="-122"/>
              </a:rPr>
              <a:t>点运动的过程中，重力势能增加</a:t>
            </a:r>
          </a:p>
          <a:p>
            <a:pPr>
              <a:lnSpc>
                <a:spcPct val="150000"/>
              </a:lnSpc>
              <a:buFont typeface="Arial" charset="0"/>
              <a:buNone/>
            </a:pPr>
            <a:r>
              <a:rPr lang="zh-CN" altLang="en-US" sz="2800" dirty="0">
                <a:latin typeface="Times New Roman" pitchFamily="18" charset="0"/>
                <a:ea typeface="宋体" pitchFamily="2" charset="-122"/>
              </a:rPr>
              <a:t>  C. </a:t>
            </a:r>
            <a:r>
              <a:rPr lang="zh-CN" altLang="en-US" sz="2800" i="1" dirty="0">
                <a:latin typeface="Times New Roman" pitchFamily="18" charset="0"/>
                <a:ea typeface="宋体" pitchFamily="2" charset="-122"/>
              </a:rPr>
              <a:t>b</a:t>
            </a:r>
            <a:r>
              <a:rPr lang="zh-CN" altLang="en-US" sz="2800" dirty="0">
                <a:latin typeface="Times New Roman" pitchFamily="18" charset="0"/>
                <a:ea typeface="宋体" pitchFamily="2" charset="-122"/>
              </a:rPr>
              <a:t>点的动能等于</a:t>
            </a:r>
            <a:r>
              <a:rPr lang="zh-CN" altLang="en-US" sz="2800" i="1" dirty="0">
                <a:latin typeface="Times New Roman" pitchFamily="18" charset="0"/>
                <a:ea typeface="宋体" pitchFamily="2" charset="-122"/>
              </a:rPr>
              <a:t>d</a:t>
            </a:r>
            <a:r>
              <a:rPr lang="zh-CN" altLang="en-US" sz="2800" dirty="0">
                <a:latin typeface="Times New Roman" pitchFamily="18" charset="0"/>
                <a:ea typeface="宋体" pitchFamily="2" charset="-122"/>
              </a:rPr>
              <a:t>点的动能</a:t>
            </a:r>
          </a:p>
          <a:p>
            <a:pPr>
              <a:lnSpc>
                <a:spcPct val="150000"/>
              </a:lnSpc>
              <a:buFont typeface="Arial" charset="0"/>
              <a:buNone/>
            </a:pPr>
            <a:r>
              <a:rPr lang="zh-CN" altLang="en-US" sz="2800" dirty="0">
                <a:latin typeface="Times New Roman" pitchFamily="18" charset="0"/>
                <a:ea typeface="宋体" pitchFamily="2" charset="-122"/>
              </a:rPr>
              <a:t>  D. </a:t>
            </a:r>
            <a:r>
              <a:rPr lang="zh-CN" altLang="en-US" sz="2800" i="1" dirty="0">
                <a:latin typeface="Times New Roman" pitchFamily="18" charset="0"/>
                <a:ea typeface="宋体" pitchFamily="2" charset="-122"/>
              </a:rPr>
              <a:t>c</a:t>
            </a:r>
            <a:r>
              <a:rPr lang="zh-CN" altLang="en-US" sz="2800" dirty="0">
                <a:latin typeface="Times New Roman" pitchFamily="18" charset="0"/>
                <a:ea typeface="宋体" pitchFamily="2" charset="-122"/>
              </a:rPr>
              <a:t>点和</a:t>
            </a:r>
            <a:r>
              <a:rPr lang="zh-CN" altLang="en-US" sz="2800" i="1" dirty="0">
                <a:latin typeface="Times New Roman" pitchFamily="18" charset="0"/>
                <a:ea typeface="宋体" pitchFamily="2" charset="-122"/>
              </a:rPr>
              <a:t>d</a:t>
            </a:r>
            <a:r>
              <a:rPr lang="zh-CN" altLang="en-US" sz="2800" dirty="0">
                <a:latin typeface="Times New Roman" pitchFamily="18" charset="0"/>
                <a:ea typeface="宋体" pitchFamily="2" charset="-122"/>
              </a:rPr>
              <a:t>点的机械能相等</a:t>
            </a:r>
          </a:p>
        </p:txBody>
      </p:sp>
      <p:sp>
        <p:nvSpPr>
          <p:cNvPr id="100" name="文本框 99"/>
          <p:cNvSpPr txBox="1">
            <a:spLocks noChangeArrowheads="1"/>
          </p:cNvSpPr>
          <p:nvPr/>
        </p:nvSpPr>
        <p:spPr bwMode="auto">
          <a:xfrm>
            <a:off x="3419872" y="2132856"/>
            <a:ext cx="501253" cy="733425"/>
          </a:xfrm>
          <a:prstGeom prst="rect">
            <a:avLst/>
          </a:prstGeom>
          <a:noFill/>
          <a:ln w="9525">
            <a:noFill/>
            <a:miter lim="800000"/>
            <a:headEnd/>
            <a:tailEnd/>
          </a:ln>
        </p:spPr>
        <p:txBody>
          <a:bodyPr>
            <a:spAutoFit/>
          </a:bodyPr>
          <a:lstStyle/>
          <a:p>
            <a:pPr>
              <a:lnSpc>
                <a:spcPct val="150000"/>
              </a:lnSpc>
              <a:buFont typeface="Arial" charset="0"/>
              <a:buNone/>
            </a:pPr>
            <a:r>
              <a:rPr lang="en-US" altLang="zh-CN" sz="2800" dirty="0">
                <a:solidFill>
                  <a:srgbClr val="FF0000"/>
                </a:solidFill>
                <a:latin typeface="Times New Roman" pitchFamily="18" charset="0"/>
                <a:ea typeface="宋体" pitchFamily="2" charset="-122"/>
                <a:sym typeface="微软雅黑" pitchFamily="34" charset="-122"/>
              </a:rPr>
              <a:t>C</a:t>
            </a:r>
          </a:p>
        </p:txBody>
      </p:sp>
      <p:pic>
        <p:nvPicPr>
          <p:cNvPr id="35844" name="图片 10244"/>
          <p:cNvPicPr>
            <a:picLocks noChangeAspect="1" noChangeArrowheads="1"/>
          </p:cNvPicPr>
          <p:nvPr/>
        </p:nvPicPr>
        <p:blipFill>
          <a:blip r:embed="rId2" cstate="print"/>
          <a:srcRect/>
          <a:stretch>
            <a:fillRect/>
          </a:stretch>
        </p:blipFill>
        <p:spPr bwMode="auto">
          <a:xfrm>
            <a:off x="5773341" y="3814764"/>
            <a:ext cx="2730103" cy="1627187"/>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文本框 3"/>
          <p:cNvSpPr txBox="1">
            <a:spLocks noChangeArrowheads="1"/>
          </p:cNvSpPr>
          <p:nvPr/>
        </p:nvSpPr>
        <p:spPr bwMode="auto">
          <a:xfrm>
            <a:off x="251520" y="404664"/>
            <a:ext cx="8641556" cy="5909310"/>
          </a:xfrm>
          <a:prstGeom prst="rect">
            <a:avLst/>
          </a:prstGeom>
          <a:noFill/>
          <a:ln w="9525">
            <a:noFill/>
            <a:miter lim="800000"/>
            <a:headEnd/>
            <a:tailEnd/>
          </a:ln>
        </p:spPr>
        <p:txBody>
          <a:bodyPr>
            <a:spAutoFit/>
          </a:bodyPr>
          <a:lstStyle/>
          <a:p>
            <a:pPr>
              <a:lnSpc>
                <a:spcPct val="150000"/>
              </a:lnSpc>
              <a:buFont typeface="Arial" charset="0"/>
              <a:buNone/>
            </a:pPr>
            <a:r>
              <a:rPr lang="zh-CN" altLang="en-US" sz="2800" dirty="0" smtClean="0">
                <a:latin typeface="Times New Roman" pitchFamily="18" charset="0"/>
                <a:ea typeface="宋体" pitchFamily="2" charset="-122"/>
              </a:rPr>
              <a:t>2018</a:t>
            </a:r>
            <a:r>
              <a:rPr lang="zh-CN" altLang="en-US" sz="2800" dirty="0">
                <a:latin typeface="Times New Roman" pitchFamily="18" charset="0"/>
                <a:ea typeface="宋体" pitchFamily="2" charset="-122"/>
              </a:rPr>
              <a:t>攀枝花)小明在“探究物体的动能大小跟哪些因素有关”的实验中，他用质量不同的两个钢球</a:t>
            </a:r>
            <a:r>
              <a:rPr lang="zh-CN" altLang="en-US" sz="2800" i="1" dirty="0">
                <a:latin typeface="Times New Roman" pitchFamily="18" charset="0"/>
                <a:ea typeface="宋体" pitchFamily="2" charset="-122"/>
              </a:rPr>
              <a:t>m</a:t>
            </a:r>
            <a:r>
              <a:rPr lang="zh-CN" altLang="en-US" sz="2800" dirty="0">
                <a:latin typeface="Times New Roman" pitchFamily="18" charset="0"/>
                <a:ea typeface="宋体" pitchFamily="2" charset="-122"/>
              </a:rPr>
              <a:t>和</a:t>
            </a:r>
            <a:r>
              <a:rPr lang="zh-CN" altLang="en-US" sz="2800" i="1" dirty="0">
                <a:latin typeface="Times New Roman" pitchFamily="18" charset="0"/>
                <a:ea typeface="宋体" pitchFamily="2" charset="-122"/>
              </a:rPr>
              <a:t>M</a:t>
            </a:r>
            <a:r>
              <a:rPr lang="zh-CN" altLang="en-US" sz="2800" dirty="0">
                <a:latin typeface="Times New Roman" pitchFamily="18" charset="0"/>
                <a:ea typeface="宋体" pitchFamily="2" charset="-122"/>
              </a:rPr>
              <a:t>(</a:t>
            </a:r>
            <a:r>
              <a:rPr lang="zh-CN" altLang="en-US" sz="2800" i="1" dirty="0">
                <a:latin typeface="Times New Roman" pitchFamily="18" charset="0"/>
                <a:ea typeface="宋体" pitchFamily="2" charset="-122"/>
              </a:rPr>
              <a:t>M</a:t>
            </a:r>
            <a:r>
              <a:rPr lang="zh-CN" altLang="en-US" sz="2800" dirty="0">
                <a:latin typeface="Times New Roman" pitchFamily="18" charset="0"/>
                <a:ea typeface="宋体" pitchFamily="2" charset="-122"/>
              </a:rPr>
              <a:t>的质量大于</a:t>
            </a:r>
            <a:r>
              <a:rPr lang="zh-CN" altLang="en-US" sz="2800" i="1" dirty="0">
                <a:latin typeface="Times New Roman" pitchFamily="18" charset="0"/>
                <a:ea typeface="宋体" pitchFamily="2" charset="-122"/>
              </a:rPr>
              <a:t>m</a:t>
            </a:r>
            <a:r>
              <a:rPr lang="zh-CN" altLang="en-US" sz="2800" dirty="0">
                <a:latin typeface="Times New Roman" pitchFamily="18" charset="0"/>
                <a:ea typeface="宋体" pitchFamily="2" charset="-122"/>
              </a:rPr>
              <a:t>)，分别从不同的高度</a:t>
            </a:r>
            <a:r>
              <a:rPr lang="zh-CN" altLang="en-US" sz="2800" i="1" dirty="0">
                <a:latin typeface="Times New Roman" pitchFamily="18" charset="0"/>
                <a:ea typeface="宋体" pitchFamily="2" charset="-122"/>
              </a:rPr>
              <a:t>h</a:t>
            </a:r>
            <a:r>
              <a:rPr lang="zh-CN" altLang="en-US" sz="2800" dirty="0">
                <a:latin typeface="Times New Roman" pitchFamily="18" charset="0"/>
                <a:ea typeface="宋体" pitchFamily="2" charset="-122"/>
              </a:rPr>
              <a:t>和</a:t>
            </a:r>
            <a:r>
              <a:rPr lang="zh-CN" altLang="en-US" sz="2800" i="1" dirty="0">
                <a:latin typeface="Times New Roman" pitchFamily="18" charset="0"/>
                <a:ea typeface="宋体" pitchFamily="2" charset="-122"/>
              </a:rPr>
              <a:t>H</a:t>
            </a:r>
            <a:r>
              <a:rPr lang="zh-CN" altLang="en-US" sz="2800" dirty="0">
                <a:latin typeface="Times New Roman" pitchFamily="18" charset="0"/>
                <a:ea typeface="宋体" pitchFamily="2" charset="-122"/>
              </a:rPr>
              <a:t>(</a:t>
            </a:r>
            <a:r>
              <a:rPr lang="zh-CN" altLang="en-US" sz="2800" i="1" dirty="0">
                <a:latin typeface="Times New Roman" pitchFamily="18" charset="0"/>
                <a:ea typeface="宋体" pitchFamily="2" charset="-122"/>
              </a:rPr>
              <a:t>H&gt;h</a:t>
            </a:r>
            <a:r>
              <a:rPr lang="zh-CN" altLang="en-US" sz="2800" dirty="0">
                <a:latin typeface="Times New Roman" pitchFamily="18" charset="0"/>
                <a:ea typeface="宋体" pitchFamily="2" charset="-122"/>
              </a:rPr>
              <a:t>)静止开始滚下，观察木块B被撞击后移动的距离，实验过程如图所示．</a:t>
            </a:r>
          </a:p>
          <a:p>
            <a:pPr>
              <a:lnSpc>
                <a:spcPct val="150000"/>
              </a:lnSpc>
              <a:buFont typeface="Arial" charset="0"/>
              <a:buNone/>
            </a:pPr>
            <a:r>
              <a:rPr lang="zh-CN" altLang="en-US" sz="2800" dirty="0">
                <a:latin typeface="Times New Roman" pitchFamily="18" charset="0"/>
                <a:ea typeface="宋体" pitchFamily="2" charset="-122"/>
              </a:rPr>
              <a:t>(1)小明通过观察木块</a:t>
            </a:r>
            <a:r>
              <a:rPr lang="zh-CN" altLang="en-US" sz="2800" i="1" dirty="0">
                <a:latin typeface="Times New Roman" pitchFamily="18" charset="0"/>
                <a:ea typeface="宋体" pitchFamily="2" charset="-122"/>
              </a:rPr>
              <a:t>B</a:t>
            </a:r>
            <a:r>
              <a:rPr lang="zh-CN" altLang="en-US" sz="2800" dirty="0">
                <a:latin typeface="Times New Roman" pitchFamily="18" charset="0"/>
                <a:ea typeface="宋体" pitchFamily="2" charset="-122"/>
              </a:rPr>
              <a:t>移动的距离长短，来判断钢球动</a:t>
            </a:r>
          </a:p>
          <a:p>
            <a:pPr>
              <a:lnSpc>
                <a:spcPct val="150000"/>
              </a:lnSpc>
              <a:buFont typeface="Arial" charset="0"/>
              <a:buNone/>
            </a:pPr>
            <a:r>
              <a:rPr lang="zh-CN" altLang="en-US" sz="2800" dirty="0">
                <a:latin typeface="Times New Roman" pitchFamily="18" charset="0"/>
                <a:ea typeface="宋体" pitchFamily="2" charset="-122"/>
              </a:rPr>
              <a:t>能的大小，他利用的研究方法是________(选填“控制</a:t>
            </a:r>
          </a:p>
          <a:p>
            <a:pPr>
              <a:lnSpc>
                <a:spcPct val="150000"/>
              </a:lnSpc>
              <a:buFont typeface="Arial" charset="0"/>
              <a:buNone/>
            </a:pPr>
            <a:r>
              <a:rPr lang="zh-CN" altLang="en-US" sz="2800" dirty="0">
                <a:latin typeface="Times New Roman" pitchFamily="18" charset="0"/>
                <a:ea typeface="宋体" pitchFamily="2" charset="-122"/>
              </a:rPr>
              <a:t>变量法”或“转换法”)；若水平面绝对光滑，本实验</a:t>
            </a:r>
          </a:p>
          <a:p>
            <a:pPr>
              <a:lnSpc>
                <a:spcPct val="150000"/>
              </a:lnSpc>
              <a:buFont typeface="Arial" charset="0"/>
              <a:buNone/>
            </a:pPr>
            <a:r>
              <a:rPr lang="zh-CN" altLang="en-US" sz="2800" dirty="0">
                <a:latin typeface="Times New Roman" pitchFamily="18" charset="0"/>
                <a:ea typeface="宋体" pitchFamily="2" charset="-122"/>
              </a:rPr>
              <a:t>将______(选填“能”或“不能”)达到探究目的；</a:t>
            </a:r>
          </a:p>
        </p:txBody>
      </p:sp>
      <p:pic>
        <p:nvPicPr>
          <p:cNvPr id="39940" name="图片 -2147482571"/>
          <p:cNvPicPr>
            <a:picLocks noChangeAspect="1" noChangeArrowheads="1"/>
          </p:cNvPicPr>
          <p:nvPr/>
        </p:nvPicPr>
        <p:blipFill>
          <a:blip r:embed="rId2" cstate="print"/>
          <a:srcRect/>
          <a:stretch>
            <a:fillRect/>
          </a:stretch>
        </p:blipFill>
        <p:spPr bwMode="auto">
          <a:xfrm>
            <a:off x="6782991" y="3376613"/>
            <a:ext cx="1933575" cy="3268662"/>
          </a:xfrm>
          <a:prstGeom prst="rect">
            <a:avLst/>
          </a:prstGeom>
          <a:noFill/>
          <a:ln w="9525">
            <a:noFill/>
            <a:miter lim="800000"/>
            <a:headEnd/>
            <a:tailEnd/>
          </a:ln>
        </p:spPr>
      </p:pic>
      <p:sp>
        <p:nvSpPr>
          <p:cNvPr id="100" name="文本框 99"/>
          <p:cNvSpPr txBox="1">
            <a:spLocks noChangeArrowheads="1"/>
          </p:cNvSpPr>
          <p:nvPr/>
        </p:nvSpPr>
        <p:spPr bwMode="auto">
          <a:xfrm>
            <a:off x="5334000" y="4365104"/>
            <a:ext cx="3810000" cy="522288"/>
          </a:xfrm>
          <a:prstGeom prst="rect">
            <a:avLst/>
          </a:prstGeom>
          <a:noFill/>
          <a:ln w="9525">
            <a:noFill/>
            <a:miter lim="800000"/>
            <a:headEnd/>
            <a:tailEnd/>
          </a:ln>
        </p:spPr>
        <p:txBody>
          <a:bodyPr>
            <a:spAutoFit/>
          </a:bodyPr>
          <a:lstStyle/>
          <a:p>
            <a:pPr>
              <a:buFont typeface="Arial" charset="0"/>
              <a:buNone/>
            </a:pPr>
            <a:r>
              <a:rPr lang="zh-CN" altLang="zh-CN" sz="2800">
                <a:solidFill>
                  <a:srgbClr val="FF0000"/>
                </a:solidFill>
                <a:ea typeface="宋体" pitchFamily="2" charset="-122"/>
              </a:rPr>
              <a:t>转换法</a:t>
            </a:r>
            <a:endParaRPr lang="zh-CN" altLang="en-US" sz="2800">
              <a:solidFill>
                <a:srgbClr val="FF0000"/>
              </a:solidFill>
              <a:ea typeface="宋体" pitchFamily="2" charset="-122"/>
            </a:endParaRPr>
          </a:p>
        </p:txBody>
      </p:sp>
      <p:sp>
        <p:nvSpPr>
          <p:cNvPr id="3" name="文本框 2"/>
          <p:cNvSpPr txBox="1">
            <a:spLocks noChangeArrowheads="1"/>
          </p:cNvSpPr>
          <p:nvPr/>
        </p:nvSpPr>
        <p:spPr bwMode="auto">
          <a:xfrm>
            <a:off x="611560" y="5517232"/>
            <a:ext cx="3810000" cy="522288"/>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 不能</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3"/>
          <p:cNvSpPr txBox="1">
            <a:spLocks noChangeArrowheads="1"/>
          </p:cNvSpPr>
          <p:nvPr/>
        </p:nvSpPr>
        <p:spPr bwMode="auto">
          <a:xfrm>
            <a:off x="161925" y="736601"/>
            <a:ext cx="8641556" cy="3970318"/>
          </a:xfrm>
          <a:prstGeom prst="rect">
            <a:avLst/>
          </a:prstGeom>
          <a:noFill/>
          <a:ln w="9525">
            <a:noFill/>
            <a:miter lim="800000"/>
            <a:headEnd/>
            <a:tailEnd/>
          </a:ln>
        </p:spPr>
        <p:txBody>
          <a:bodyPr>
            <a:spAutoFit/>
          </a:bodyPr>
          <a:lstStyle/>
          <a:p>
            <a:pPr>
              <a:lnSpc>
                <a:spcPct val="150000"/>
              </a:lnSpc>
              <a:buFont typeface="Arial" charset="0"/>
              <a:buNone/>
            </a:pPr>
            <a:r>
              <a:rPr lang="zh-CN" altLang="en-US" sz="2800">
                <a:latin typeface="Times New Roman" pitchFamily="18" charset="0"/>
                <a:ea typeface="宋体" pitchFamily="2" charset="-122"/>
              </a:rPr>
              <a:t>(2)由甲、乙图可得实验结论：物体的动能大小与________ 有关；</a:t>
            </a:r>
          </a:p>
          <a:p>
            <a:pPr>
              <a:lnSpc>
                <a:spcPct val="150000"/>
              </a:lnSpc>
              <a:buFont typeface="Arial" charset="0"/>
              <a:buNone/>
            </a:pPr>
            <a:r>
              <a:rPr lang="zh-CN" altLang="en-US" sz="2800">
                <a:latin typeface="Times New Roman" pitchFamily="18" charset="0"/>
                <a:ea typeface="宋体" pitchFamily="2" charset="-122"/>
              </a:rPr>
              <a:t>(3)小丽根据甲、丙两图得出结论：物体的动能大小与质量有关，她的看法是否正确？________(选填“正确”或“错误”)，理由是：_________</a:t>
            </a:r>
            <a:r>
              <a:rPr lang="zh-CN" altLang="en-US" sz="2800">
                <a:latin typeface="Times New Roman" pitchFamily="18" charset="0"/>
                <a:ea typeface="宋体" pitchFamily="2" charset="-122"/>
                <a:sym typeface="微软雅黑" pitchFamily="34" charset="-122"/>
              </a:rPr>
              <a:t>____________</a:t>
            </a:r>
            <a:r>
              <a:rPr lang="zh-CN" altLang="en-US" sz="2800">
                <a:latin typeface="Times New Roman" pitchFamily="18" charset="0"/>
                <a:ea typeface="宋体" pitchFamily="2" charset="-122"/>
              </a:rPr>
              <a:t>_______．</a:t>
            </a:r>
          </a:p>
        </p:txBody>
      </p:sp>
      <p:sp>
        <p:nvSpPr>
          <p:cNvPr id="100" name="文本框 99"/>
          <p:cNvSpPr txBox="1">
            <a:spLocks noChangeArrowheads="1"/>
          </p:cNvSpPr>
          <p:nvPr/>
        </p:nvSpPr>
        <p:spPr bwMode="auto">
          <a:xfrm>
            <a:off x="467544" y="1484784"/>
            <a:ext cx="3810000" cy="522287"/>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速度大小</a:t>
            </a:r>
          </a:p>
        </p:txBody>
      </p:sp>
      <p:sp>
        <p:nvSpPr>
          <p:cNvPr id="2" name="文本框 1"/>
          <p:cNvSpPr txBox="1">
            <a:spLocks noChangeArrowheads="1"/>
          </p:cNvSpPr>
          <p:nvPr/>
        </p:nvSpPr>
        <p:spPr bwMode="auto">
          <a:xfrm>
            <a:off x="1475656" y="3933056"/>
            <a:ext cx="4248472" cy="523220"/>
          </a:xfrm>
          <a:prstGeom prst="rect">
            <a:avLst/>
          </a:prstGeom>
          <a:noFill/>
          <a:ln w="9525">
            <a:noFill/>
            <a:miter lim="800000"/>
            <a:headEnd/>
            <a:tailEnd/>
          </a:ln>
        </p:spPr>
        <p:txBody>
          <a:bodyPr wrap="square">
            <a:spAutoFit/>
          </a:bodyPr>
          <a:lstStyle/>
          <a:p>
            <a:pPr>
              <a:buFont typeface="Arial" charset="0"/>
              <a:buNone/>
            </a:pPr>
            <a:r>
              <a:rPr lang="zh-CN" altLang="zh-CN" sz="2800" dirty="0">
                <a:solidFill>
                  <a:srgbClr val="FF0000"/>
                </a:solidFill>
                <a:ea typeface="宋体" pitchFamily="2" charset="-122"/>
                <a:sym typeface="微软雅黑" pitchFamily="34" charset="-122"/>
              </a:rPr>
              <a:t>没有控制速度的大小不变</a:t>
            </a:r>
          </a:p>
        </p:txBody>
      </p:sp>
      <p:sp>
        <p:nvSpPr>
          <p:cNvPr id="3" name="文本框 2"/>
          <p:cNvSpPr txBox="1">
            <a:spLocks noChangeArrowheads="1"/>
          </p:cNvSpPr>
          <p:nvPr/>
        </p:nvSpPr>
        <p:spPr bwMode="auto">
          <a:xfrm>
            <a:off x="5334000" y="2852936"/>
            <a:ext cx="3810000" cy="522288"/>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错误</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3"/>
          <p:cNvSpPr txBox="1">
            <a:spLocks noChangeArrowheads="1"/>
          </p:cNvSpPr>
          <p:nvPr/>
        </p:nvSpPr>
        <p:spPr bwMode="auto">
          <a:xfrm>
            <a:off x="502444" y="188640"/>
            <a:ext cx="8641556" cy="5909310"/>
          </a:xfrm>
          <a:prstGeom prst="rect">
            <a:avLst/>
          </a:prstGeom>
          <a:noFill/>
          <a:ln w="9525">
            <a:noFill/>
            <a:miter lim="800000"/>
            <a:headEnd/>
            <a:tailEnd/>
          </a:ln>
        </p:spPr>
        <p:txBody>
          <a:bodyPr>
            <a:spAutoFit/>
          </a:bodyPr>
          <a:lstStyle/>
          <a:p>
            <a:pPr>
              <a:lnSpc>
                <a:spcPct val="150000"/>
              </a:lnSpc>
              <a:buFont typeface="Arial" charset="0"/>
              <a:buNone/>
            </a:pPr>
            <a:r>
              <a:rPr lang="en-US" altLang="zh-CN" sz="2800">
                <a:latin typeface="Times New Roman" pitchFamily="18" charset="0"/>
                <a:ea typeface="宋体" pitchFamily="2" charset="-122"/>
              </a:rPr>
              <a:t>                      </a:t>
            </a:r>
            <a:endParaRPr lang="zh-CN" altLang="en-US" sz="2800">
              <a:latin typeface="Times New Roman" pitchFamily="18" charset="0"/>
              <a:ea typeface="宋体" pitchFamily="2" charset="-122"/>
            </a:endParaRPr>
          </a:p>
          <a:p>
            <a:pPr>
              <a:lnSpc>
                <a:spcPct val="150000"/>
              </a:lnSpc>
              <a:buFont typeface="Arial" charset="0"/>
              <a:buNone/>
            </a:pPr>
            <a:r>
              <a:rPr lang="zh-CN" altLang="en-US" sz="2800">
                <a:latin typeface="Times New Roman" pitchFamily="18" charset="0"/>
                <a:ea typeface="宋体" pitchFamily="2" charset="-122"/>
              </a:rPr>
              <a:t>(4)钢球在滚下斜面的过程中，它的________能转化为________能；(斜面光滑)</a:t>
            </a:r>
          </a:p>
          <a:p>
            <a:pPr>
              <a:lnSpc>
                <a:spcPct val="150000"/>
              </a:lnSpc>
              <a:buFont typeface="Arial" charset="0"/>
              <a:buNone/>
            </a:pPr>
            <a:r>
              <a:rPr lang="zh-CN" altLang="en-US" sz="2800">
                <a:latin typeface="Times New Roman" pitchFamily="18" charset="0"/>
                <a:ea typeface="宋体" pitchFamily="2" charset="-122"/>
              </a:rPr>
              <a:t>(5)钢球在水平面上不能立即停下，是因为钢球具有______，木块最终会停下来是因为受到_</a:t>
            </a:r>
            <a:r>
              <a:rPr lang="zh-CN" altLang="en-US" sz="2800">
                <a:latin typeface="Times New Roman" pitchFamily="18" charset="0"/>
                <a:ea typeface="宋体" pitchFamily="2" charset="-122"/>
                <a:sym typeface="微软雅黑" pitchFamily="34" charset="-122"/>
              </a:rPr>
              <a:t>______</a:t>
            </a:r>
            <a:r>
              <a:rPr lang="zh-CN" altLang="en-US" sz="2800">
                <a:latin typeface="Times New Roman" pitchFamily="18" charset="0"/>
                <a:ea typeface="宋体" pitchFamily="2" charset="-122"/>
              </a:rPr>
              <a:t>_____的作用；</a:t>
            </a:r>
          </a:p>
          <a:p>
            <a:pPr>
              <a:lnSpc>
                <a:spcPct val="150000"/>
              </a:lnSpc>
              <a:buFont typeface="Arial" charset="0"/>
              <a:buNone/>
            </a:pPr>
            <a:r>
              <a:rPr lang="zh-CN" altLang="en-US" sz="2800">
                <a:latin typeface="Times New Roman" pitchFamily="18" charset="0"/>
                <a:ea typeface="宋体" pitchFamily="2" charset="-122"/>
              </a:rPr>
              <a:t>(6)图乙、丙让不同质量的两个钢球从同一高度滚下的目的是使两球到达水平面时，具有相同的______，由图示现象可知，物体的质量越大，________越大．</a:t>
            </a:r>
          </a:p>
        </p:txBody>
      </p:sp>
      <p:sp>
        <p:nvSpPr>
          <p:cNvPr id="100" name="文本框 99"/>
          <p:cNvSpPr txBox="1">
            <a:spLocks noChangeArrowheads="1"/>
          </p:cNvSpPr>
          <p:nvPr/>
        </p:nvSpPr>
        <p:spPr bwMode="auto">
          <a:xfrm>
            <a:off x="6084168" y="908720"/>
            <a:ext cx="3810000" cy="522287"/>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重力势</a:t>
            </a:r>
          </a:p>
        </p:txBody>
      </p:sp>
      <p:sp>
        <p:nvSpPr>
          <p:cNvPr id="2" name="文本框 1"/>
          <p:cNvSpPr txBox="1">
            <a:spLocks noChangeArrowheads="1"/>
          </p:cNvSpPr>
          <p:nvPr/>
        </p:nvSpPr>
        <p:spPr bwMode="auto">
          <a:xfrm>
            <a:off x="1043608" y="1556792"/>
            <a:ext cx="3810000" cy="522287"/>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动</a:t>
            </a:r>
          </a:p>
        </p:txBody>
      </p:sp>
      <p:sp>
        <p:nvSpPr>
          <p:cNvPr id="3" name="文本框 2"/>
          <p:cNvSpPr txBox="1">
            <a:spLocks noChangeArrowheads="1"/>
          </p:cNvSpPr>
          <p:nvPr/>
        </p:nvSpPr>
        <p:spPr bwMode="auto">
          <a:xfrm>
            <a:off x="755576" y="2852936"/>
            <a:ext cx="3810000" cy="520700"/>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惯性</a:t>
            </a:r>
          </a:p>
        </p:txBody>
      </p:sp>
      <p:sp>
        <p:nvSpPr>
          <p:cNvPr id="6" name="文本框 5"/>
          <p:cNvSpPr txBox="1">
            <a:spLocks noChangeArrowheads="1"/>
          </p:cNvSpPr>
          <p:nvPr/>
        </p:nvSpPr>
        <p:spPr bwMode="auto">
          <a:xfrm>
            <a:off x="6588224" y="2780928"/>
            <a:ext cx="3810000" cy="522288"/>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阻力(摩擦力)</a:t>
            </a:r>
          </a:p>
        </p:txBody>
      </p:sp>
      <p:sp>
        <p:nvSpPr>
          <p:cNvPr id="7" name="文本框 6"/>
          <p:cNvSpPr txBox="1">
            <a:spLocks noChangeArrowheads="1"/>
          </p:cNvSpPr>
          <p:nvPr/>
        </p:nvSpPr>
        <p:spPr bwMode="auto">
          <a:xfrm>
            <a:off x="6948264" y="4725144"/>
            <a:ext cx="3810000" cy="520700"/>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速度</a:t>
            </a:r>
          </a:p>
        </p:txBody>
      </p:sp>
      <p:sp>
        <p:nvSpPr>
          <p:cNvPr id="8" name="文本框 7"/>
          <p:cNvSpPr txBox="1">
            <a:spLocks noChangeArrowheads="1"/>
          </p:cNvSpPr>
          <p:nvPr/>
        </p:nvSpPr>
        <p:spPr bwMode="auto">
          <a:xfrm>
            <a:off x="6300192" y="5445224"/>
            <a:ext cx="3810000" cy="522288"/>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动能</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7"/>
          <p:cNvGrpSpPr>
            <a:grpSpLocks/>
          </p:cNvGrpSpPr>
          <p:nvPr/>
        </p:nvGrpSpPr>
        <p:grpSpPr bwMode="auto">
          <a:xfrm>
            <a:off x="928662" y="714356"/>
            <a:ext cx="3143272" cy="928694"/>
            <a:chOff x="-54" y="571"/>
            <a:chExt cx="1891" cy="500"/>
          </a:xfrm>
        </p:grpSpPr>
        <p:pic>
          <p:nvPicPr>
            <p:cNvPr id="5" name="TextBox 35"/>
            <p:cNvPicPr>
              <a:picLocks noChangeArrowheads="1"/>
            </p:cNvPicPr>
            <p:nvPr/>
          </p:nvPicPr>
          <p:blipFill>
            <a:blip r:embed="rId2" cstate="print"/>
            <a:srcRect/>
            <a:stretch>
              <a:fillRect/>
            </a:stretch>
          </p:blipFill>
          <p:spPr bwMode="auto">
            <a:xfrm>
              <a:off x="-54" y="571"/>
              <a:ext cx="1891" cy="500"/>
            </a:xfrm>
            <a:prstGeom prst="rect">
              <a:avLst/>
            </a:prstGeom>
            <a:noFill/>
            <a:ln w="9525">
              <a:noFill/>
              <a:miter lim="800000"/>
              <a:headEnd/>
              <a:tailEnd/>
            </a:ln>
          </p:spPr>
        </p:pic>
        <p:sp>
          <p:nvSpPr>
            <p:cNvPr id="6" name="Text Box 24"/>
            <p:cNvSpPr txBox="1">
              <a:spLocks noChangeArrowheads="1"/>
            </p:cNvSpPr>
            <p:nvPr/>
          </p:nvSpPr>
          <p:spPr bwMode="auto">
            <a:xfrm>
              <a:off x="158" y="618"/>
              <a:ext cx="1622" cy="315"/>
            </a:xfrm>
            <a:prstGeom prst="rect">
              <a:avLst/>
            </a:prstGeom>
            <a:noFill/>
            <a:ln w="9525">
              <a:noFill/>
              <a:miter lim="800000"/>
              <a:headEnd/>
              <a:tailEnd/>
            </a:ln>
          </p:spPr>
          <p:txBody>
            <a:bodyPr wrap="square">
              <a:spAutoFit/>
            </a:bodyPr>
            <a:lstStyle/>
            <a:p>
              <a:r>
                <a:rPr lang="zh-CN" altLang="en-US" sz="3200" dirty="0" smtClean="0">
                  <a:solidFill>
                    <a:srgbClr val="FFFFFF"/>
                  </a:solidFill>
                </a:rPr>
                <a:t>本课小结</a:t>
              </a:r>
              <a:endParaRPr lang="zh-CN" altLang="en-US" sz="3200" dirty="0">
                <a:solidFill>
                  <a:srgbClr val="FFFFFF"/>
                </a:solidFill>
              </a:endParaRPr>
            </a:p>
          </p:txBody>
        </p:sp>
      </p:grpSp>
      <p:sp>
        <p:nvSpPr>
          <p:cNvPr id="7" name="TextBox 6"/>
          <p:cNvSpPr txBox="1"/>
          <p:nvPr/>
        </p:nvSpPr>
        <p:spPr>
          <a:xfrm>
            <a:off x="1500166" y="1714488"/>
            <a:ext cx="6858048" cy="2554545"/>
          </a:xfrm>
          <a:prstGeom prst="rect">
            <a:avLst/>
          </a:prstGeom>
          <a:noFill/>
        </p:spPr>
        <p:txBody>
          <a:bodyPr wrap="square" rtlCol="0">
            <a:spAutoFit/>
          </a:bodyPr>
          <a:lstStyle/>
          <a:p>
            <a:r>
              <a:rPr lang="zh-CN" altLang="en-US" sz="2000" dirty="0" smtClean="0"/>
              <a:t>复习目标：</a:t>
            </a:r>
            <a:endParaRPr lang="en-US" altLang="zh-CN" sz="2000" dirty="0" smtClean="0"/>
          </a:p>
          <a:p>
            <a:endParaRPr lang="en-US" altLang="zh-CN" sz="2000" dirty="0" smtClean="0"/>
          </a:p>
          <a:p>
            <a:r>
              <a:rPr lang="en-US" altLang="zh-CN" sz="2000" dirty="0" smtClean="0"/>
              <a:t>        1</a:t>
            </a:r>
            <a:r>
              <a:rPr lang="zh-CN" altLang="en-US" sz="2000" dirty="0" smtClean="0"/>
              <a:t>、理解功、功率、动能、势能、机械能</a:t>
            </a:r>
            <a:endParaRPr lang="en-US" altLang="zh-CN" sz="2000" dirty="0" smtClean="0"/>
          </a:p>
          <a:p>
            <a:endParaRPr lang="en-US" altLang="zh-CN" sz="2000" dirty="0" smtClean="0"/>
          </a:p>
          <a:p>
            <a:r>
              <a:rPr lang="en-US" altLang="zh-CN" sz="2000" dirty="0" smtClean="0"/>
              <a:t>        </a:t>
            </a:r>
            <a:r>
              <a:rPr lang="en-US" altLang="zh-CN" sz="2000" dirty="0" smtClean="0">
                <a:solidFill>
                  <a:srgbClr val="FF0000"/>
                </a:solidFill>
              </a:rPr>
              <a:t>2</a:t>
            </a:r>
            <a:r>
              <a:rPr lang="zh-CN" altLang="en-US" sz="2000" dirty="0" smtClean="0">
                <a:solidFill>
                  <a:srgbClr val="FF0000"/>
                </a:solidFill>
              </a:rPr>
              <a:t>、能够根据功公式、功率公式进行计算。</a:t>
            </a:r>
            <a:endParaRPr lang="en-US" altLang="zh-CN" sz="2000" dirty="0" smtClean="0">
              <a:solidFill>
                <a:srgbClr val="FF0000"/>
              </a:solidFill>
            </a:endParaRPr>
          </a:p>
          <a:p>
            <a:endParaRPr lang="en-US" altLang="zh-CN" sz="2000" dirty="0" smtClean="0"/>
          </a:p>
          <a:p>
            <a:r>
              <a:rPr lang="en-US" altLang="zh-CN" sz="2000" dirty="0" smtClean="0"/>
              <a:t>        3</a:t>
            </a:r>
            <a:r>
              <a:rPr lang="zh-CN" altLang="en-US" sz="2000" dirty="0" smtClean="0"/>
              <a:t>、能够应用功、动能、势能、机械能的知识对生活中常见的现象进行解释。</a:t>
            </a:r>
            <a:endParaRPr lang="zh-CN" altLang="en-US" sz="2000" dirty="0"/>
          </a:p>
        </p:txBody>
      </p:sp>
      <p:sp>
        <p:nvSpPr>
          <p:cNvPr id="8" name="TextBox 7"/>
          <p:cNvSpPr txBox="1"/>
          <p:nvPr/>
        </p:nvSpPr>
        <p:spPr>
          <a:xfrm>
            <a:off x="1500166" y="4572008"/>
            <a:ext cx="6858048" cy="1015663"/>
          </a:xfrm>
          <a:prstGeom prst="rect">
            <a:avLst/>
          </a:prstGeom>
          <a:noFill/>
        </p:spPr>
        <p:txBody>
          <a:bodyPr wrap="square" rtlCol="0">
            <a:spAutoFit/>
          </a:bodyPr>
          <a:lstStyle/>
          <a:p>
            <a:r>
              <a:rPr lang="zh-CN" altLang="en-US" sz="2000" dirty="0" smtClean="0"/>
              <a:t>这些目标，都达成了吗？</a:t>
            </a:r>
            <a:endParaRPr lang="en-US" altLang="zh-CN" sz="2000" dirty="0" smtClean="0"/>
          </a:p>
          <a:p>
            <a:endParaRPr lang="en-US" altLang="zh-CN" sz="2000" dirty="0" smtClean="0"/>
          </a:p>
          <a:p>
            <a:r>
              <a:rPr lang="zh-CN" altLang="en-US" sz="2000" dirty="0" smtClean="0"/>
              <a:t>感觉最难的是</a:t>
            </a:r>
            <a:r>
              <a:rPr lang="en-US" altLang="zh-CN" sz="2000" dirty="0" smtClean="0"/>
              <a:t>…</a:t>
            </a:r>
            <a:endParaRPr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0166" y="857232"/>
            <a:ext cx="6858048" cy="4524315"/>
          </a:xfrm>
          <a:prstGeom prst="rect">
            <a:avLst/>
          </a:prstGeom>
          <a:noFill/>
        </p:spPr>
        <p:txBody>
          <a:bodyPr wrap="square" rtlCol="0">
            <a:spAutoFit/>
          </a:bodyPr>
          <a:lstStyle/>
          <a:p>
            <a:r>
              <a:rPr lang="zh-CN" altLang="en-US" sz="3200" dirty="0" smtClean="0"/>
              <a:t>复习目标：</a:t>
            </a:r>
            <a:endParaRPr lang="en-US" altLang="zh-CN" sz="3200" dirty="0" smtClean="0"/>
          </a:p>
          <a:p>
            <a:endParaRPr lang="en-US" altLang="zh-CN" sz="3200" dirty="0" smtClean="0"/>
          </a:p>
          <a:p>
            <a:r>
              <a:rPr lang="en-US" altLang="zh-CN" sz="2800" dirty="0" smtClean="0"/>
              <a:t>        1</a:t>
            </a:r>
            <a:r>
              <a:rPr lang="zh-CN" altLang="en-US" sz="2800" dirty="0" smtClean="0"/>
              <a:t>、理解功、功率、动能、势能、机械能</a:t>
            </a:r>
            <a:endParaRPr lang="en-US" altLang="zh-CN" sz="2800" dirty="0" smtClean="0"/>
          </a:p>
          <a:p>
            <a:endParaRPr lang="en-US" altLang="zh-CN" sz="2800" dirty="0" smtClean="0"/>
          </a:p>
          <a:p>
            <a:r>
              <a:rPr lang="en-US" altLang="zh-CN" sz="2800" dirty="0" smtClean="0"/>
              <a:t>        </a:t>
            </a:r>
            <a:r>
              <a:rPr lang="en-US" altLang="zh-CN" sz="2800" dirty="0" smtClean="0">
                <a:solidFill>
                  <a:srgbClr val="FF0000"/>
                </a:solidFill>
              </a:rPr>
              <a:t>2</a:t>
            </a:r>
            <a:r>
              <a:rPr lang="zh-CN" altLang="en-US" sz="2800" dirty="0" smtClean="0">
                <a:solidFill>
                  <a:srgbClr val="FF0000"/>
                </a:solidFill>
              </a:rPr>
              <a:t>、能够根据功公式、功率公式进行计算。</a:t>
            </a:r>
            <a:endParaRPr lang="en-US" altLang="zh-CN" sz="2800" dirty="0" smtClean="0">
              <a:solidFill>
                <a:srgbClr val="FF0000"/>
              </a:solidFill>
            </a:endParaRPr>
          </a:p>
          <a:p>
            <a:endParaRPr lang="en-US" altLang="zh-CN" sz="2800" dirty="0" smtClean="0"/>
          </a:p>
          <a:p>
            <a:r>
              <a:rPr lang="en-US" altLang="zh-CN" sz="2800" dirty="0" smtClean="0"/>
              <a:t>        3</a:t>
            </a:r>
            <a:r>
              <a:rPr lang="zh-CN" altLang="en-US" sz="2800" dirty="0" smtClean="0"/>
              <a:t>、能够应用功、动能、势能、机械能的知识对生活中常见的现象进行解释。</a:t>
            </a:r>
            <a:endParaRPr lang="zh-CN" alt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7"/>
          <p:cNvGrpSpPr>
            <a:grpSpLocks/>
          </p:cNvGrpSpPr>
          <p:nvPr/>
        </p:nvGrpSpPr>
        <p:grpSpPr bwMode="auto">
          <a:xfrm>
            <a:off x="928662" y="714356"/>
            <a:ext cx="2357454" cy="857256"/>
            <a:chOff x="-54" y="571"/>
            <a:chExt cx="1891" cy="500"/>
          </a:xfrm>
        </p:grpSpPr>
        <p:pic>
          <p:nvPicPr>
            <p:cNvPr id="5" name="TextBox 35"/>
            <p:cNvPicPr>
              <a:picLocks noChangeArrowheads="1"/>
            </p:cNvPicPr>
            <p:nvPr/>
          </p:nvPicPr>
          <p:blipFill>
            <a:blip r:embed="rId2" cstate="print"/>
            <a:srcRect/>
            <a:stretch>
              <a:fillRect/>
            </a:stretch>
          </p:blipFill>
          <p:spPr bwMode="auto">
            <a:xfrm>
              <a:off x="-54" y="571"/>
              <a:ext cx="1891" cy="500"/>
            </a:xfrm>
            <a:prstGeom prst="rect">
              <a:avLst/>
            </a:prstGeom>
            <a:noFill/>
            <a:ln w="9525">
              <a:noFill/>
              <a:miter lim="800000"/>
              <a:headEnd/>
              <a:tailEnd/>
            </a:ln>
          </p:spPr>
        </p:pic>
        <p:sp>
          <p:nvSpPr>
            <p:cNvPr id="6" name="Text Box 24"/>
            <p:cNvSpPr txBox="1">
              <a:spLocks noChangeArrowheads="1"/>
            </p:cNvSpPr>
            <p:nvPr/>
          </p:nvSpPr>
          <p:spPr bwMode="auto">
            <a:xfrm>
              <a:off x="158" y="618"/>
              <a:ext cx="892" cy="368"/>
            </a:xfrm>
            <a:prstGeom prst="rect">
              <a:avLst/>
            </a:prstGeom>
            <a:noFill/>
            <a:ln w="9525">
              <a:noFill/>
              <a:miter lim="800000"/>
              <a:headEnd/>
              <a:tailEnd/>
            </a:ln>
          </p:spPr>
          <p:txBody>
            <a:bodyPr wrap="none">
              <a:spAutoFit/>
            </a:bodyPr>
            <a:lstStyle/>
            <a:p>
              <a:r>
                <a:rPr lang="zh-CN" altLang="en-US" sz="3200" dirty="0">
                  <a:solidFill>
                    <a:srgbClr val="FFFFFF"/>
                  </a:solidFill>
                </a:rPr>
                <a:t>一</a:t>
              </a:r>
              <a:r>
                <a:rPr lang="zh-CN" altLang="en-US" sz="3200" dirty="0" smtClean="0">
                  <a:solidFill>
                    <a:srgbClr val="FFFFFF"/>
                  </a:solidFill>
                </a:rPr>
                <a:t>、功</a:t>
              </a:r>
              <a:endParaRPr lang="zh-CN" altLang="en-US" sz="3200" dirty="0">
                <a:solidFill>
                  <a:srgbClr val="FFFFFF"/>
                </a:solidFill>
              </a:endParaRPr>
            </a:p>
          </p:txBody>
        </p:sp>
      </p:grpSp>
      <p:pic>
        <p:nvPicPr>
          <p:cNvPr id="7" name="Picture 9" descr="E:\李燃\教师教学用书\2012人教教师用书项目\ppt\物理\图标.png"/>
          <p:cNvPicPr>
            <a:picLocks noChangeAspect="1" noChangeArrowheads="1"/>
          </p:cNvPicPr>
          <p:nvPr/>
        </p:nvPicPr>
        <p:blipFill>
          <a:blip r:embed="rId3" cstate="print"/>
          <a:srcRect/>
          <a:stretch>
            <a:fillRect/>
          </a:stretch>
        </p:blipFill>
        <p:spPr bwMode="auto">
          <a:xfrm>
            <a:off x="8143875" y="142875"/>
            <a:ext cx="882650" cy="731838"/>
          </a:xfrm>
          <a:prstGeom prst="rect">
            <a:avLst/>
          </a:prstGeom>
          <a:noFill/>
          <a:ln w="9525">
            <a:noFill/>
            <a:miter lim="800000"/>
            <a:headEnd/>
            <a:tailEnd/>
          </a:ln>
        </p:spPr>
      </p:pic>
      <p:sp>
        <p:nvSpPr>
          <p:cNvPr id="8" name="Text Box 4"/>
          <p:cNvSpPr txBox="1">
            <a:spLocks noChangeArrowheads="1"/>
          </p:cNvSpPr>
          <p:nvPr/>
        </p:nvSpPr>
        <p:spPr bwMode="auto">
          <a:xfrm>
            <a:off x="576263" y="1512888"/>
            <a:ext cx="7956550" cy="604837"/>
          </a:xfrm>
          <a:prstGeom prst="rect">
            <a:avLst/>
          </a:prstGeom>
          <a:noFill/>
          <a:ln w="9525">
            <a:noFill/>
            <a:miter lim="800000"/>
            <a:headEnd/>
            <a:tailEnd/>
          </a:ln>
          <a:effectLst/>
        </p:spPr>
        <p:txBody>
          <a:bodyPr>
            <a:spAutoFit/>
          </a:bodyPr>
          <a:lstStyle/>
          <a:p>
            <a:pPr eaLnBrk="0" hangingPunct="0">
              <a:lnSpc>
                <a:spcPct val="120000"/>
              </a:lnSpc>
            </a:pPr>
            <a:r>
              <a:rPr kumimoji="1" lang="en-US" altLang="zh-CN" sz="2800" b="1" dirty="0">
                <a:solidFill>
                  <a:srgbClr val="0D0D0D"/>
                </a:solidFill>
                <a:latin typeface="Times New Roman" pitchFamily="18" charset="0"/>
              </a:rPr>
              <a:t>1</a:t>
            </a:r>
            <a:r>
              <a:rPr kumimoji="1" lang="zh-CN" altLang="en-US" sz="2800" b="1" dirty="0">
                <a:solidFill>
                  <a:srgbClr val="0D0D0D"/>
                </a:solidFill>
                <a:latin typeface="宋体" pitchFamily="2" charset="-122"/>
              </a:rPr>
              <a:t>．做功的两个必要因素</a:t>
            </a:r>
          </a:p>
        </p:txBody>
      </p:sp>
      <p:sp>
        <p:nvSpPr>
          <p:cNvPr id="9" name="Rectangle 12"/>
          <p:cNvSpPr>
            <a:spLocks noChangeArrowheads="1"/>
          </p:cNvSpPr>
          <p:nvPr/>
        </p:nvSpPr>
        <p:spPr bwMode="auto">
          <a:xfrm>
            <a:off x="684213" y="3687763"/>
            <a:ext cx="7524750" cy="604837"/>
          </a:xfrm>
          <a:prstGeom prst="rect">
            <a:avLst/>
          </a:prstGeom>
          <a:noFill/>
          <a:ln w="9525">
            <a:noFill/>
            <a:miter lim="800000"/>
            <a:headEnd/>
            <a:tailEnd/>
          </a:ln>
          <a:effectLst/>
        </p:spPr>
        <p:txBody>
          <a:bodyPr>
            <a:spAutoFit/>
          </a:bodyPr>
          <a:lstStyle/>
          <a:p>
            <a:pPr eaLnBrk="0" hangingPunct="0">
              <a:lnSpc>
                <a:spcPct val="120000"/>
              </a:lnSpc>
            </a:pPr>
            <a:r>
              <a:rPr kumimoji="1" lang="en-US" altLang="zh-CN" sz="2800" b="1">
                <a:solidFill>
                  <a:srgbClr val="0D0D0D"/>
                </a:solidFill>
                <a:latin typeface="Times New Roman" pitchFamily="18" charset="0"/>
              </a:rPr>
              <a:t>2. </a:t>
            </a:r>
            <a:r>
              <a:rPr kumimoji="1" lang="zh-CN" altLang="en-US" sz="2800" b="1">
                <a:solidFill>
                  <a:srgbClr val="0D0D0D"/>
                </a:solidFill>
                <a:latin typeface="Times New Roman" pitchFamily="18" charset="0"/>
              </a:rPr>
              <a:t>三种不做功的情况</a:t>
            </a:r>
          </a:p>
        </p:txBody>
      </p:sp>
      <p:sp>
        <p:nvSpPr>
          <p:cNvPr id="13" name="TextBox 12"/>
          <p:cNvSpPr txBox="1"/>
          <p:nvPr/>
        </p:nvSpPr>
        <p:spPr>
          <a:xfrm>
            <a:off x="539750" y="2168525"/>
            <a:ext cx="8172450" cy="1254125"/>
          </a:xfrm>
          <a:prstGeom prst="round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lnSpc>
                <a:spcPct val="120000"/>
              </a:lnSpc>
            </a:pPr>
            <a:r>
              <a:rPr kumimoji="1" lang="zh-CN" altLang="en-US" sz="2800" b="1" dirty="0">
                <a:solidFill>
                  <a:srgbClr val="0D0D0D"/>
                </a:solidFill>
                <a:latin typeface="Times New Roman" pitchFamily="18" charset="0"/>
              </a:rPr>
              <a:t>   ①作用在物体上的力 </a:t>
            </a:r>
            <a:r>
              <a:rPr kumimoji="1" lang="en-US" altLang="zh-CN" sz="2800" b="1" i="1" dirty="0">
                <a:solidFill>
                  <a:srgbClr val="CC0000"/>
                </a:solidFill>
                <a:latin typeface="Times New Roman" pitchFamily="18" charset="0"/>
              </a:rPr>
              <a:t>F</a:t>
            </a:r>
          </a:p>
          <a:p>
            <a:pPr eaLnBrk="0" hangingPunct="0">
              <a:lnSpc>
                <a:spcPct val="120000"/>
              </a:lnSpc>
            </a:pPr>
            <a:r>
              <a:rPr kumimoji="1" lang="zh-CN" altLang="en-US" sz="2800" b="1" dirty="0">
                <a:solidFill>
                  <a:srgbClr val="0D0D0D"/>
                </a:solidFill>
                <a:latin typeface="Times New Roman" pitchFamily="18" charset="0"/>
              </a:rPr>
              <a:t>   ②物体在力的方向上通过的距离 </a:t>
            </a:r>
            <a:r>
              <a:rPr kumimoji="1" lang="en-US" altLang="zh-CN" sz="2800" b="1" i="1" dirty="0">
                <a:solidFill>
                  <a:srgbClr val="CC0000"/>
                </a:solidFill>
                <a:latin typeface="Times New Roman" pitchFamily="18" charset="0"/>
              </a:rPr>
              <a:t>s</a:t>
            </a:r>
            <a:r>
              <a:rPr kumimoji="1" lang="zh-CN" altLang="en-US" sz="2800" b="1" dirty="0">
                <a:solidFill>
                  <a:srgbClr val="0D0D0D"/>
                </a:solidFill>
                <a:latin typeface="Times New Roman" pitchFamily="18" charset="0"/>
              </a:rPr>
              <a:t> </a:t>
            </a:r>
            <a:endParaRPr lang="zh-CN" altLang="en-US" sz="2800" b="1" dirty="0">
              <a:solidFill>
                <a:srgbClr val="000000"/>
              </a:solidFill>
              <a:latin typeface="宋体" pitchFamily="2" charset="-122"/>
            </a:endParaRPr>
          </a:p>
        </p:txBody>
      </p:sp>
      <p:sp>
        <p:nvSpPr>
          <p:cNvPr id="14" name="TextBox 8"/>
          <p:cNvSpPr>
            <a:spLocks noChangeArrowheads="1"/>
          </p:cNvSpPr>
          <p:nvPr/>
        </p:nvSpPr>
        <p:spPr bwMode="auto">
          <a:xfrm>
            <a:off x="433388" y="4424363"/>
            <a:ext cx="8366125" cy="1776412"/>
          </a:xfrm>
          <a:prstGeom prst="roundRect">
            <a:avLst>
              <a:gd name="adj" fmla="val 12458"/>
            </a:avLst>
          </a:prstGeom>
          <a:solidFill>
            <a:schemeClr val="bg1"/>
          </a:solidFill>
          <a:ln w="25400" algn="ctr">
            <a:solidFill>
              <a:srgbClr val="F79646"/>
            </a:solidFill>
            <a:round/>
            <a:headEnd/>
            <a:tailEnd/>
          </a:ln>
        </p:spPr>
        <p:txBody>
          <a:bodyPr lIns="0" rIns="0">
            <a:spAutoFit/>
          </a:bodyPr>
          <a:lstStyle/>
          <a:p>
            <a:pPr eaLnBrk="0" hangingPunct="0">
              <a:lnSpc>
                <a:spcPct val="120000"/>
              </a:lnSpc>
            </a:pPr>
            <a:r>
              <a:rPr kumimoji="1" lang="zh-CN" altLang="en-US" sz="2800" b="1">
                <a:solidFill>
                  <a:srgbClr val="0D0D0D"/>
                </a:solidFill>
                <a:latin typeface="Times New Roman" pitchFamily="18" charset="0"/>
              </a:rPr>
              <a:t>   ①有力，但在力的方向上通过的距离为零；</a:t>
            </a:r>
          </a:p>
          <a:p>
            <a:pPr eaLnBrk="0" hangingPunct="0">
              <a:lnSpc>
                <a:spcPct val="120000"/>
              </a:lnSpc>
            </a:pPr>
            <a:r>
              <a:rPr kumimoji="1" lang="zh-CN" altLang="en-US" sz="2800" b="1">
                <a:solidFill>
                  <a:srgbClr val="0D0D0D"/>
                </a:solidFill>
                <a:latin typeface="Times New Roman" pitchFamily="18" charset="0"/>
              </a:rPr>
              <a:t>   ②通过了距离，但在距离的方向上没有力的作用；</a:t>
            </a:r>
          </a:p>
          <a:p>
            <a:pPr eaLnBrk="0" hangingPunct="0">
              <a:lnSpc>
                <a:spcPct val="120000"/>
              </a:lnSpc>
            </a:pPr>
            <a:r>
              <a:rPr kumimoji="1" lang="zh-CN" altLang="en-US" sz="2800" b="1">
                <a:solidFill>
                  <a:srgbClr val="0D0D0D"/>
                </a:solidFill>
                <a:latin typeface="Times New Roman" pitchFamily="18" charset="0"/>
              </a:rPr>
              <a:t>   ③有力且通过距离，但力和距离的方向相互垂直。</a:t>
            </a:r>
          </a:p>
        </p:txBody>
      </p:sp>
    </p:spTree>
    <p:extLst>
      <p:ext uri="{BB962C8B-B14F-4D97-AF65-F5344CB8AC3E}">
        <p14:creationId xmlns="" xmlns:p14="http://schemas.microsoft.com/office/powerpoint/2010/main" val="42170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7"/>
          <p:cNvGrpSpPr>
            <a:grpSpLocks/>
          </p:cNvGrpSpPr>
          <p:nvPr/>
        </p:nvGrpSpPr>
        <p:grpSpPr bwMode="auto">
          <a:xfrm>
            <a:off x="928662" y="714356"/>
            <a:ext cx="2357454" cy="857256"/>
            <a:chOff x="-54" y="571"/>
            <a:chExt cx="1891" cy="500"/>
          </a:xfrm>
        </p:grpSpPr>
        <p:pic>
          <p:nvPicPr>
            <p:cNvPr id="5" name="TextBox 35"/>
            <p:cNvPicPr>
              <a:picLocks noChangeArrowheads="1"/>
            </p:cNvPicPr>
            <p:nvPr/>
          </p:nvPicPr>
          <p:blipFill>
            <a:blip r:embed="rId3" cstate="print"/>
            <a:srcRect/>
            <a:stretch>
              <a:fillRect/>
            </a:stretch>
          </p:blipFill>
          <p:spPr bwMode="auto">
            <a:xfrm>
              <a:off x="-54" y="571"/>
              <a:ext cx="1891" cy="500"/>
            </a:xfrm>
            <a:prstGeom prst="rect">
              <a:avLst/>
            </a:prstGeom>
            <a:noFill/>
            <a:ln w="9525">
              <a:noFill/>
              <a:miter lim="800000"/>
              <a:headEnd/>
              <a:tailEnd/>
            </a:ln>
          </p:spPr>
        </p:pic>
        <p:sp>
          <p:nvSpPr>
            <p:cNvPr id="6" name="Text Box 24"/>
            <p:cNvSpPr txBox="1">
              <a:spLocks noChangeArrowheads="1"/>
            </p:cNvSpPr>
            <p:nvPr/>
          </p:nvSpPr>
          <p:spPr bwMode="auto">
            <a:xfrm>
              <a:off x="158" y="618"/>
              <a:ext cx="1622" cy="341"/>
            </a:xfrm>
            <a:prstGeom prst="rect">
              <a:avLst/>
            </a:prstGeom>
            <a:noFill/>
            <a:ln w="9525">
              <a:noFill/>
              <a:miter lim="800000"/>
              <a:headEnd/>
              <a:tailEnd/>
            </a:ln>
          </p:spPr>
          <p:txBody>
            <a:bodyPr wrap="square">
              <a:spAutoFit/>
            </a:bodyPr>
            <a:lstStyle/>
            <a:p>
              <a:r>
                <a:rPr lang="zh-CN" altLang="en-US" sz="3200" dirty="0" smtClean="0">
                  <a:solidFill>
                    <a:srgbClr val="FFFFFF"/>
                  </a:solidFill>
                </a:rPr>
                <a:t>二、功率</a:t>
              </a:r>
              <a:endParaRPr lang="zh-CN" altLang="en-US" sz="3200" dirty="0">
                <a:solidFill>
                  <a:srgbClr val="FFFFFF"/>
                </a:solidFill>
              </a:endParaRPr>
            </a:p>
          </p:txBody>
        </p:sp>
      </p:grpSp>
      <p:sp>
        <p:nvSpPr>
          <p:cNvPr id="7" name="Rectangle 3"/>
          <p:cNvSpPr>
            <a:spLocks noChangeArrowheads="1"/>
          </p:cNvSpPr>
          <p:nvPr/>
        </p:nvSpPr>
        <p:spPr bwMode="auto">
          <a:xfrm>
            <a:off x="863600" y="1808174"/>
            <a:ext cx="5184775" cy="733425"/>
          </a:xfrm>
          <a:prstGeom prst="rect">
            <a:avLst/>
          </a:prstGeom>
          <a:noFill/>
          <a:ln w="9525">
            <a:noFill/>
            <a:miter lim="800000"/>
            <a:headEnd/>
            <a:tailEnd/>
          </a:ln>
          <a:effectLst/>
        </p:spPr>
        <p:txBody>
          <a:bodyPr>
            <a:spAutoFit/>
          </a:bodyPr>
          <a:lstStyle/>
          <a:p>
            <a:pPr>
              <a:lnSpc>
                <a:spcPct val="150000"/>
              </a:lnSpc>
            </a:pPr>
            <a:r>
              <a:rPr lang="en-US" altLang="zh-CN" sz="2800" b="1" dirty="0">
                <a:latin typeface="Times New Roman" pitchFamily="18" charset="0"/>
              </a:rPr>
              <a:t>3</a:t>
            </a:r>
            <a:r>
              <a:rPr lang="zh-CN" altLang="en-US" sz="2800" b="1" dirty="0">
                <a:latin typeface="Times New Roman" pitchFamily="18" charset="0"/>
              </a:rPr>
              <a:t>．物体匀速运动时的功率</a:t>
            </a:r>
            <a:endParaRPr lang="en-US" altLang="zh-CN" sz="2800" b="1" i="1" dirty="0">
              <a:latin typeface="Times New Roman" pitchFamily="18" charset="0"/>
            </a:endParaRPr>
          </a:p>
        </p:txBody>
      </p:sp>
      <p:sp>
        <p:nvSpPr>
          <p:cNvPr id="8" name="TextBox 8"/>
          <p:cNvSpPr>
            <a:spLocks noChangeArrowheads="1"/>
          </p:cNvSpPr>
          <p:nvPr/>
        </p:nvSpPr>
        <p:spPr bwMode="auto">
          <a:xfrm>
            <a:off x="541338" y="2457461"/>
            <a:ext cx="8034337" cy="2614613"/>
          </a:xfrm>
          <a:prstGeom prst="roundRect">
            <a:avLst>
              <a:gd name="adj" fmla="val 11463"/>
            </a:avLst>
          </a:prstGeom>
          <a:solidFill>
            <a:schemeClr val="bg1"/>
          </a:solidFill>
          <a:ln w="25400" algn="ctr">
            <a:solidFill>
              <a:schemeClr val="tx2"/>
            </a:solidFill>
            <a:round/>
            <a:headEnd/>
            <a:tailEnd/>
          </a:ln>
        </p:spPr>
        <p:txBody>
          <a:bodyPr tIns="10800" bIns="10800">
            <a:spAutoFit/>
          </a:bodyPr>
          <a:lstStyle/>
          <a:p>
            <a:pPr>
              <a:lnSpc>
                <a:spcPct val="130000"/>
              </a:lnSpc>
            </a:pPr>
            <a:r>
              <a:rPr lang="zh-CN" altLang="en-US" sz="2800" b="1">
                <a:solidFill>
                  <a:srgbClr val="000099"/>
                </a:solidFill>
                <a:latin typeface="Times New Roman" pitchFamily="18" charset="0"/>
              </a:rPr>
              <a:t>   </a:t>
            </a:r>
            <a:r>
              <a:rPr lang="zh-CN" altLang="en-US" sz="2800" b="1">
                <a:latin typeface="Times New Roman" pitchFamily="18" charset="0"/>
              </a:rPr>
              <a:t>功率定义式</a:t>
            </a:r>
            <a:endParaRPr lang="en-US" altLang="zh-CN" sz="2800" b="1">
              <a:latin typeface="Times New Roman" pitchFamily="18" charset="0"/>
            </a:endParaRPr>
          </a:p>
          <a:p>
            <a:pPr>
              <a:lnSpc>
                <a:spcPct val="130000"/>
              </a:lnSpc>
            </a:pPr>
            <a:endParaRPr lang="zh-CN" altLang="en-US" sz="2800" b="1">
              <a:latin typeface="Times New Roman" pitchFamily="18" charset="0"/>
            </a:endParaRPr>
          </a:p>
          <a:p>
            <a:pPr>
              <a:lnSpc>
                <a:spcPct val="120000"/>
              </a:lnSpc>
            </a:pPr>
            <a:r>
              <a:rPr lang="zh-CN" altLang="en-US" sz="2800" b="1">
                <a:solidFill>
                  <a:srgbClr val="000099"/>
                </a:solidFill>
                <a:latin typeface="Times New Roman" pitchFamily="18" charset="0"/>
              </a:rPr>
              <a:t>   </a:t>
            </a:r>
            <a:r>
              <a:rPr lang="zh-CN" altLang="en-US" sz="2800" b="1">
                <a:latin typeface="Times New Roman" pitchFamily="18" charset="0"/>
              </a:rPr>
              <a:t>匀速运动时</a:t>
            </a:r>
            <a:r>
              <a:rPr lang="zh-CN" altLang="en-US" sz="2800" b="1">
                <a:solidFill>
                  <a:srgbClr val="000099"/>
                </a:solidFill>
                <a:latin typeface="Times New Roman" pitchFamily="18" charset="0"/>
              </a:rPr>
              <a:t> </a:t>
            </a:r>
          </a:p>
          <a:p>
            <a:pPr>
              <a:lnSpc>
                <a:spcPct val="130000"/>
              </a:lnSpc>
              <a:spcBef>
                <a:spcPct val="50000"/>
              </a:spcBef>
            </a:pPr>
            <a:r>
              <a:rPr lang="zh-CN" altLang="en-US" sz="2800" b="1">
                <a:latin typeface="Times New Roman" pitchFamily="18" charset="0"/>
              </a:rPr>
              <a:t>   导出公式</a:t>
            </a:r>
            <a:r>
              <a:rPr lang="zh-CN" altLang="en-US" sz="2800" b="1">
                <a:solidFill>
                  <a:srgbClr val="CC0000"/>
                </a:solidFill>
                <a:latin typeface="Times New Roman" pitchFamily="18" charset="0"/>
              </a:rPr>
              <a:t>    </a:t>
            </a:r>
            <a:r>
              <a:rPr lang="en-US" altLang="zh-CN" sz="2800" b="1" i="1">
                <a:solidFill>
                  <a:srgbClr val="CC0000"/>
                </a:solidFill>
                <a:latin typeface="Times New Roman" pitchFamily="18" charset="0"/>
              </a:rPr>
              <a:t>P = Fv</a:t>
            </a:r>
            <a:endParaRPr lang="zh-CN" altLang="en-US" sz="2800" b="1">
              <a:solidFill>
                <a:srgbClr val="000000"/>
              </a:solidFill>
              <a:latin typeface="宋体" pitchFamily="2" charset="-122"/>
            </a:endParaRPr>
          </a:p>
        </p:txBody>
      </p:sp>
      <p:graphicFrame>
        <p:nvGraphicFramePr>
          <p:cNvPr id="1026" name="Object 9"/>
          <p:cNvGraphicFramePr>
            <a:graphicFrameLocks noChangeAspect="1"/>
          </p:cNvGraphicFramePr>
          <p:nvPr/>
        </p:nvGraphicFramePr>
        <p:xfrm>
          <a:off x="4333863" y="3508368"/>
          <a:ext cx="3683000" cy="838200"/>
        </p:xfrm>
        <a:graphic>
          <a:graphicData uri="http://schemas.openxmlformats.org/presentationml/2006/ole">
            <p:oleObj spid="_x0000_s1026" name="Equation" r:id="rId4" imgW="3682800" imgH="838080" progId="">
              <p:embed/>
            </p:oleObj>
          </a:graphicData>
        </a:graphic>
      </p:graphicFrame>
      <p:graphicFrame>
        <p:nvGraphicFramePr>
          <p:cNvPr id="1027" name="Object 3"/>
          <p:cNvGraphicFramePr>
            <a:graphicFrameLocks noChangeAspect="1"/>
          </p:cNvGraphicFramePr>
          <p:nvPr/>
        </p:nvGraphicFramePr>
        <p:xfrm>
          <a:off x="2928926" y="2428868"/>
          <a:ext cx="1152525" cy="944563"/>
        </p:xfrm>
        <a:graphic>
          <a:graphicData uri="http://schemas.openxmlformats.org/presentationml/2006/ole">
            <p:oleObj spid="_x0000_s1027" name="Equation" r:id="rId5" imgW="495000" imgH="406080" progId="">
              <p:embed/>
            </p:oleObj>
          </a:graphicData>
        </a:graphic>
      </p:graphicFrame>
      <p:graphicFrame>
        <p:nvGraphicFramePr>
          <p:cNvPr id="1028" name="Object 9"/>
          <p:cNvGraphicFramePr>
            <a:graphicFrameLocks noChangeAspect="1"/>
          </p:cNvGraphicFramePr>
          <p:nvPr/>
        </p:nvGraphicFramePr>
        <p:xfrm>
          <a:off x="3001951" y="3400418"/>
          <a:ext cx="893762" cy="936625"/>
        </p:xfrm>
        <a:graphic>
          <a:graphicData uri="http://schemas.openxmlformats.org/presentationml/2006/ole">
            <p:oleObj spid="_x0000_s1028" name="Equation" r:id="rId6" imgW="799920" imgH="83808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27"/>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7"/>
          <p:cNvGrpSpPr>
            <a:grpSpLocks/>
          </p:cNvGrpSpPr>
          <p:nvPr/>
        </p:nvGrpSpPr>
        <p:grpSpPr bwMode="auto">
          <a:xfrm>
            <a:off x="928662" y="714356"/>
            <a:ext cx="3143272" cy="928694"/>
            <a:chOff x="-54" y="571"/>
            <a:chExt cx="1891" cy="500"/>
          </a:xfrm>
        </p:grpSpPr>
        <p:pic>
          <p:nvPicPr>
            <p:cNvPr id="5" name="TextBox 35"/>
            <p:cNvPicPr>
              <a:picLocks noChangeArrowheads="1"/>
            </p:cNvPicPr>
            <p:nvPr/>
          </p:nvPicPr>
          <p:blipFill>
            <a:blip r:embed="rId2" cstate="print"/>
            <a:srcRect/>
            <a:stretch>
              <a:fillRect/>
            </a:stretch>
          </p:blipFill>
          <p:spPr bwMode="auto">
            <a:xfrm>
              <a:off x="-54" y="571"/>
              <a:ext cx="1891" cy="500"/>
            </a:xfrm>
            <a:prstGeom prst="rect">
              <a:avLst/>
            </a:prstGeom>
            <a:noFill/>
            <a:ln w="9525">
              <a:noFill/>
              <a:miter lim="800000"/>
              <a:headEnd/>
              <a:tailEnd/>
            </a:ln>
          </p:spPr>
        </p:pic>
        <p:sp>
          <p:nvSpPr>
            <p:cNvPr id="6" name="Text Box 24"/>
            <p:cNvSpPr txBox="1">
              <a:spLocks noChangeArrowheads="1"/>
            </p:cNvSpPr>
            <p:nvPr/>
          </p:nvSpPr>
          <p:spPr bwMode="auto">
            <a:xfrm>
              <a:off x="158" y="618"/>
              <a:ext cx="1622" cy="315"/>
            </a:xfrm>
            <a:prstGeom prst="rect">
              <a:avLst/>
            </a:prstGeom>
            <a:noFill/>
            <a:ln w="9525">
              <a:noFill/>
              <a:miter lim="800000"/>
              <a:headEnd/>
              <a:tailEnd/>
            </a:ln>
          </p:spPr>
          <p:txBody>
            <a:bodyPr wrap="square">
              <a:spAutoFit/>
            </a:bodyPr>
            <a:lstStyle/>
            <a:p>
              <a:r>
                <a:rPr lang="zh-CN" altLang="en-US" sz="3200" dirty="0" smtClean="0">
                  <a:solidFill>
                    <a:srgbClr val="FFFFFF"/>
                  </a:solidFill>
                </a:rPr>
                <a:t>三、机械能</a:t>
              </a:r>
              <a:endParaRPr lang="zh-CN" altLang="en-US" sz="3200" dirty="0">
                <a:solidFill>
                  <a:srgbClr val="FFFFFF"/>
                </a:solidFill>
              </a:endParaRPr>
            </a:p>
          </p:txBody>
        </p:sp>
      </p:grpSp>
      <p:sp>
        <p:nvSpPr>
          <p:cNvPr id="7" name="Text Box 5"/>
          <p:cNvSpPr txBox="1">
            <a:spLocks noChangeArrowheads="1"/>
          </p:cNvSpPr>
          <p:nvPr/>
        </p:nvSpPr>
        <p:spPr bwMode="auto">
          <a:xfrm>
            <a:off x="4608542" y="5734050"/>
            <a:ext cx="1439862" cy="547688"/>
          </a:xfrm>
          <a:prstGeom prst="rect">
            <a:avLst/>
          </a:prstGeom>
          <a:solidFill>
            <a:srgbClr val="CFDDED"/>
          </a:solidFill>
          <a:ln w="28575">
            <a:solidFill>
              <a:srgbClr val="1C4372"/>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转 化</a:t>
            </a:r>
          </a:p>
        </p:txBody>
      </p:sp>
      <p:sp>
        <p:nvSpPr>
          <p:cNvPr id="8" name="Text Box 7"/>
          <p:cNvSpPr txBox="1">
            <a:spLocks noChangeArrowheads="1"/>
          </p:cNvSpPr>
          <p:nvPr/>
        </p:nvSpPr>
        <p:spPr bwMode="auto">
          <a:xfrm>
            <a:off x="4535517" y="1052513"/>
            <a:ext cx="1655762" cy="547687"/>
          </a:xfrm>
          <a:prstGeom prst="rect">
            <a:avLst/>
          </a:prstGeom>
          <a:solidFill>
            <a:srgbClr val="FFDCB9"/>
          </a:solidFill>
          <a:ln w="28575">
            <a:solidFill>
              <a:srgbClr val="FF9933"/>
            </a:solidFill>
            <a:miter lim="800000"/>
            <a:headEnd/>
            <a:tailEnd/>
          </a:ln>
          <a:effectLst/>
        </p:spPr>
        <p:txBody>
          <a:bodyPr lIns="18000" rIns="18000">
            <a:spAutoFit/>
          </a:bodyPr>
          <a:lstStyle/>
          <a:p>
            <a:pPr algn="ctr">
              <a:spcBef>
                <a:spcPct val="50000"/>
              </a:spcBef>
            </a:pPr>
            <a:r>
              <a:rPr lang="zh-CN" altLang="en-US" sz="2800" b="1">
                <a:solidFill>
                  <a:srgbClr val="000000"/>
                </a:solidFill>
                <a:latin typeface="Times New Roman" pitchFamily="18" charset="0"/>
              </a:rPr>
              <a:t>动 能</a:t>
            </a:r>
          </a:p>
        </p:txBody>
      </p:sp>
      <p:sp>
        <p:nvSpPr>
          <p:cNvPr id="9" name="Text Box 8"/>
          <p:cNvSpPr txBox="1">
            <a:spLocks noChangeArrowheads="1"/>
          </p:cNvSpPr>
          <p:nvPr/>
        </p:nvSpPr>
        <p:spPr bwMode="auto">
          <a:xfrm>
            <a:off x="4535517" y="2781300"/>
            <a:ext cx="1720850" cy="547688"/>
          </a:xfrm>
          <a:prstGeom prst="rect">
            <a:avLst/>
          </a:prstGeom>
          <a:solidFill>
            <a:srgbClr val="FFDCB9"/>
          </a:solidFill>
          <a:ln w="28575">
            <a:solidFill>
              <a:srgbClr val="FF9933"/>
            </a:solidFill>
            <a:miter lim="800000"/>
            <a:headEnd/>
            <a:tailEnd/>
          </a:ln>
          <a:effectLst/>
        </p:spPr>
        <p:txBody>
          <a:bodyPr lIns="18000" rIns="18000">
            <a:spAutoFit/>
          </a:bodyPr>
          <a:lstStyle/>
          <a:p>
            <a:pPr algn="ctr">
              <a:spcBef>
                <a:spcPct val="50000"/>
              </a:spcBef>
            </a:pPr>
            <a:r>
              <a:rPr lang="zh-CN" altLang="en-US" sz="2800" b="1" dirty="0">
                <a:solidFill>
                  <a:srgbClr val="000000"/>
                </a:solidFill>
                <a:latin typeface="Times New Roman" pitchFamily="18" charset="0"/>
              </a:rPr>
              <a:t>重力势能</a:t>
            </a:r>
          </a:p>
        </p:txBody>
      </p:sp>
      <p:sp>
        <p:nvSpPr>
          <p:cNvPr id="10" name="Text Box 9"/>
          <p:cNvSpPr txBox="1">
            <a:spLocks noChangeArrowheads="1"/>
          </p:cNvSpPr>
          <p:nvPr/>
        </p:nvSpPr>
        <p:spPr bwMode="auto">
          <a:xfrm>
            <a:off x="4535517" y="4321175"/>
            <a:ext cx="1720850" cy="547688"/>
          </a:xfrm>
          <a:prstGeom prst="rect">
            <a:avLst/>
          </a:prstGeom>
          <a:solidFill>
            <a:srgbClr val="FFDCB9"/>
          </a:solidFill>
          <a:ln w="28575">
            <a:solidFill>
              <a:srgbClr val="FF9933"/>
            </a:solidFill>
            <a:miter lim="800000"/>
            <a:headEnd/>
            <a:tailEnd/>
          </a:ln>
          <a:effectLst/>
        </p:spPr>
        <p:txBody>
          <a:bodyPr lIns="18000" rIns="18000">
            <a:spAutoFit/>
          </a:bodyPr>
          <a:lstStyle/>
          <a:p>
            <a:pPr algn="ctr">
              <a:spcBef>
                <a:spcPct val="50000"/>
              </a:spcBef>
            </a:pPr>
            <a:r>
              <a:rPr lang="zh-CN" altLang="en-US" sz="2800" b="1">
                <a:solidFill>
                  <a:srgbClr val="000000"/>
                </a:solidFill>
                <a:latin typeface="Times New Roman" pitchFamily="18" charset="0"/>
              </a:rPr>
              <a:t>弹性势能</a:t>
            </a:r>
          </a:p>
        </p:txBody>
      </p:sp>
      <p:sp>
        <p:nvSpPr>
          <p:cNvPr id="11" name="Text Box 28"/>
          <p:cNvSpPr txBox="1">
            <a:spLocks noChangeArrowheads="1"/>
          </p:cNvSpPr>
          <p:nvPr/>
        </p:nvSpPr>
        <p:spPr bwMode="auto">
          <a:xfrm>
            <a:off x="6985029" y="1439863"/>
            <a:ext cx="1657350" cy="547687"/>
          </a:xfrm>
          <a:prstGeom prst="rect">
            <a:avLst/>
          </a:prstGeom>
          <a:noFill/>
          <a:ln w="28575">
            <a:solidFill>
              <a:srgbClr val="FF9933"/>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速 度</a:t>
            </a:r>
          </a:p>
        </p:txBody>
      </p:sp>
      <p:grpSp>
        <p:nvGrpSpPr>
          <p:cNvPr id="12" name="Group 28"/>
          <p:cNvGrpSpPr>
            <a:grpSpLocks/>
          </p:cNvGrpSpPr>
          <p:nvPr/>
        </p:nvGrpSpPr>
        <p:grpSpPr bwMode="auto">
          <a:xfrm>
            <a:off x="3744942" y="1339850"/>
            <a:ext cx="792162" cy="3303588"/>
            <a:chOff x="1429" y="844"/>
            <a:chExt cx="499" cy="2081"/>
          </a:xfrm>
        </p:grpSpPr>
        <p:sp>
          <p:nvSpPr>
            <p:cNvPr id="13" name="AutoShape 6"/>
            <p:cNvSpPr>
              <a:spLocks/>
            </p:cNvSpPr>
            <p:nvPr/>
          </p:nvSpPr>
          <p:spPr bwMode="auto">
            <a:xfrm>
              <a:off x="1429" y="844"/>
              <a:ext cx="498" cy="2081"/>
            </a:xfrm>
            <a:prstGeom prst="leftBrace">
              <a:avLst>
                <a:gd name="adj1" fmla="val 0"/>
                <a:gd name="adj2" fmla="val 52477"/>
              </a:avLst>
            </a:prstGeom>
            <a:noFill/>
            <a:ln w="28575">
              <a:solidFill>
                <a:srgbClr val="FF9933"/>
              </a:solidFill>
              <a:round/>
              <a:headEnd/>
              <a:tailEnd/>
            </a:ln>
            <a:effectLst/>
          </p:spPr>
          <p:txBody>
            <a:bodyPr wrap="none" anchor="ctr"/>
            <a:lstStyle/>
            <a:p>
              <a:endParaRPr lang="zh-CN" altLang="en-US" sz="2400" b="1">
                <a:solidFill>
                  <a:srgbClr val="000000"/>
                </a:solidFill>
                <a:latin typeface="Times New Roman" pitchFamily="18" charset="0"/>
              </a:endParaRPr>
            </a:p>
          </p:txBody>
        </p:sp>
        <p:sp>
          <p:nvSpPr>
            <p:cNvPr id="14" name="Line 30"/>
            <p:cNvSpPr>
              <a:spLocks noChangeShapeType="1"/>
            </p:cNvSpPr>
            <p:nvPr/>
          </p:nvSpPr>
          <p:spPr bwMode="auto">
            <a:xfrm>
              <a:off x="1565" y="1933"/>
              <a:ext cx="363" cy="0"/>
            </a:xfrm>
            <a:prstGeom prst="line">
              <a:avLst/>
            </a:prstGeom>
            <a:noFill/>
            <a:ln w="28575">
              <a:solidFill>
                <a:srgbClr val="FF9933"/>
              </a:solidFill>
              <a:round/>
              <a:headEnd/>
              <a:tailEnd type="none" w="lg" len="lg"/>
            </a:ln>
            <a:effectLst/>
          </p:spPr>
          <p:txBody>
            <a:bodyPr/>
            <a:lstStyle/>
            <a:p>
              <a:endParaRPr lang="zh-CN" altLang="en-US"/>
            </a:p>
          </p:txBody>
        </p:sp>
      </p:grpSp>
      <p:sp>
        <p:nvSpPr>
          <p:cNvPr id="15" name="Text Box 31"/>
          <p:cNvSpPr txBox="1">
            <a:spLocks noChangeArrowheads="1"/>
          </p:cNvSpPr>
          <p:nvPr/>
        </p:nvSpPr>
        <p:spPr bwMode="auto">
          <a:xfrm>
            <a:off x="6985029" y="3240088"/>
            <a:ext cx="1655763" cy="547687"/>
          </a:xfrm>
          <a:prstGeom prst="rect">
            <a:avLst/>
          </a:prstGeom>
          <a:noFill/>
          <a:ln w="28575">
            <a:solidFill>
              <a:srgbClr val="FF9933"/>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高 度</a:t>
            </a:r>
          </a:p>
        </p:txBody>
      </p:sp>
      <p:sp>
        <p:nvSpPr>
          <p:cNvPr id="16" name="Line 32"/>
          <p:cNvSpPr>
            <a:spLocks noChangeShapeType="1"/>
          </p:cNvSpPr>
          <p:nvPr/>
        </p:nvSpPr>
        <p:spPr bwMode="auto">
          <a:xfrm>
            <a:off x="6262717" y="4581525"/>
            <a:ext cx="722312" cy="0"/>
          </a:xfrm>
          <a:prstGeom prst="line">
            <a:avLst/>
          </a:prstGeom>
          <a:noFill/>
          <a:ln w="28575">
            <a:solidFill>
              <a:srgbClr val="FF9933"/>
            </a:solidFill>
            <a:round/>
            <a:headEnd/>
            <a:tailEnd type="none" w="lg" len="lg"/>
          </a:ln>
          <a:effectLst/>
        </p:spPr>
        <p:txBody>
          <a:bodyPr/>
          <a:lstStyle/>
          <a:p>
            <a:endParaRPr lang="zh-CN" altLang="en-US"/>
          </a:p>
        </p:txBody>
      </p:sp>
      <p:sp>
        <p:nvSpPr>
          <p:cNvPr id="17" name="Text Box 33"/>
          <p:cNvSpPr txBox="1">
            <a:spLocks noChangeArrowheads="1"/>
          </p:cNvSpPr>
          <p:nvPr/>
        </p:nvSpPr>
        <p:spPr bwMode="auto">
          <a:xfrm>
            <a:off x="6986617" y="4294188"/>
            <a:ext cx="1728787" cy="547687"/>
          </a:xfrm>
          <a:prstGeom prst="rect">
            <a:avLst/>
          </a:prstGeom>
          <a:noFill/>
          <a:ln w="28575">
            <a:solidFill>
              <a:srgbClr val="FF9933"/>
            </a:solidFill>
            <a:miter lim="800000"/>
            <a:headEnd/>
            <a:tailEnd/>
          </a:ln>
          <a:effectLst/>
        </p:spPr>
        <p:txBody>
          <a:bodyPr lIns="18000" rIns="18000">
            <a:spAutoFit/>
          </a:bodyPr>
          <a:lstStyle/>
          <a:p>
            <a:pPr algn="ctr">
              <a:spcBef>
                <a:spcPct val="50000"/>
              </a:spcBef>
            </a:pPr>
            <a:r>
              <a:rPr lang="zh-CN" altLang="en-US" sz="2800" b="1">
                <a:solidFill>
                  <a:srgbClr val="000000"/>
                </a:solidFill>
                <a:latin typeface="Times New Roman" pitchFamily="18" charset="0"/>
              </a:rPr>
              <a:t>形变程度</a:t>
            </a:r>
          </a:p>
        </p:txBody>
      </p:sp>
      <p:sp>
        <p:nvSpPr>
          <p:cNvPr id="18" name="Text Box 36"/>
          <p:cNvSpPr txBox="1">
            <a:spLocks noChangeArrowheads="1"/>
          </p:cNvSpPr>
          <p:nvPr/>
        </p:nvSpPr>
        <p:spPr bwMode="auto">
          <a:xfrm>
            <a:off x="2447954" y="2781300"/>
            <a:ext cx="1333500" cy="547688"/>
          </a:xfrm>
          <a:prstGeom prst="rect">
            <a:avLst/>
          </a:prstGeom>
          <a:solidFill>
            <a:srgbClr val="CFDDED"/>
          </a:solidFill>
          <a:ln w="28575">
            <a:solidFill>
              <a:srgbClr val="1C4372"/>
            </a:solidFill>
            <a:miter lim="800000"/>
            <a:headEnd/>
            <a:tailEnd/>
          </a:ln>
          <a:effectLst/>
        </p:spPr>
        <p:txBody>
          <a:bodyPr lIns="18000" rIns="18000">
            <a:spAutoFit/>
          </a:bodyPr>
          <a:lstStyle/>
          <a:p>
            <a:pPr algn="ctr">
              <a:spcBef>
                <a:spcPct val="50000"/>
              </a:spcBef>
            </a:pPr>
            <a:r>
              <a:rPr lang="zh-CN" altLang="en-US" sz="2800" b="1">
                <a:solidFill>
                  <a:srgbClr val="000000"/>
                </a:solidFill>
                <a:latin typeface="Times New Roman" pitchFamily="18" charset="0"/>
              </a:rPr>
              <a:t>机械能</a:t>
            </a:r>
            <a:endParaRPr lang="zh-CN" altLang="en-US" sz="2800" b="1" i="1">
              <a:solidFill>
                <a:srgbClr val="000000"/>
              </a:solidFill>
              <a:latin typeface="Times New Roman" pitchFamily="18" charset="0"/>
            </a:endParaRPr>
          </a:p>
        </p:txBody>
      </p:sp>
      <p:sp>
        <p:nvSpPr>
          <p:cNvPr id="19" name="Text Box 28"/>
          <p:cNvSpPr txBox="1">
            <a:spLocks noChangeArrowheads="1"/>
          </p:cNvSpPr>
          <p:nvPr/>
        </p:nvSpPr>
        <p:spPr bwMode="auto">
          <a:xfrm>
            <a:off x="6985029" y="620713"/>
            <a:ext cx="1657350" cy="547687"/>
          </a:xfrm>
          <a:prstGeom prst="rect">
            <a:avLst/>
          </a:prstGeom>
          <a:noFill/>
          <a:ln w="28575">
            <a:solidFill>
              <a:srgbClr val="FF9933"/>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质 量</a:t>
            </a:r>
          </a:p>
        </p:txBody>
      </p:sp>
      <p:sp>
        <p:nvSpPr>
          <p:cNvPr id="20" name="AutoShape 6"/>
          <p:cNvSpPr>
            <a:spLocks/>
          </p:cNvSpPr>
          <p:nvPr/>
        </p:nvSpPr>
        <p:spPr bwMode="auto">
          <a:xfrm>
            <a:off x="6191279" y="908050"/>
            <a:ext cx="793750" cy="863600"/>
          </a:xfrm>
          <a:prstGeom prst="leftBrace">
            <a:avLst>
              <a:gd name="adj1" fmla="val 0"/>
              <a:gd name="adj2" fmla="val 48079"/>
            </a:avLst>
          </a:prstGeom>
          <a:noFill/>
          <a:ln w="28575">
            <a:solidFill>
              <a:srgbClr val="FF9933"/>
            </a:solidFill>
            <a:round/>
            <a:headEnd/>
            <a:tailEnd/>
          </a:ln>
          <a:effectLst/>
        </p:spPr>
        <p:txBody>
          <a:bodyPr wrap="none" anchor="ctr"/>
          <a:lstStyle/>
          <a:p>
            <a:endParaRPr lang="zh-CN" altLang="en-US" sz="2400" b="1">
              <a:solidFill>
                <a:srgbClr val="000000"/>
              </a:solidFill>
              <a:latin typeface="Times New Roman" pitchFamily="18" charset="0"/>
            </a:endParaRPr>
          </a:p>
        </p:txBody>
      </p:sp>
      <p:sp>
        <p:nvSpPr>
          <p:cNvPr id="21" name="AutoShape 6"/>
          <p:cNvSpPr>
            <a:spLocks/>
          </p:cNvSpPr>
          <p:nvPr/>
        </p:nvSpPr>
        <p:spPr bwMode="auto">
          <a:xfrm>
            <a:off x="6262717" y="2708275"/>
            <a:ext cx="722312" cy="792163"/>
          </a:xfrm>
          <a:prstGeom prst="leftBrace">
            <a:avLst>
              <a:gd name="adj1" fmla="val 0"/>
              <a:gd name="adj2" fmla="val 48079"/>
            </a:avLst>
          </a:prstGeom>
          <a:noFill/>
          <a:ln w="28575">
            <a:solidFill>
              <a:srgbClr val="FF9933"/>
            </a:solidFill>
            <a:round/>
            <a:headEnd/>
            <a:tailEnd/>
          </a:ln>
          <a:effectLst/>
        </p:spPr>
        <p:txBody>
          <a:bodyPr wrap="none" anchor="ctr"/>
          <a:lstStyle/>
          <a:p>
            <a:endParaRPr lang="zh-CN" altLang="en-US" sz="2400" b="1">
              <a:solidFill>
                <a:srgbClr val="000000"/>
              </a:solidFill>
              <a:latin typeface="Times New Roman" pitchFamily="18" charset="0"/>
            </a:endParaRPr>
          </a:p>
        </p:txBody>
      </p:sp>
      <p:sp>
        <p:nvSpPr>
          <p:cNvPr id="22" name="Text Box 28"/>
          <p:cNvSpPr txBox="1">
            <a:spLocks noChangeArrowheads="1"/>
          </p:cNvSpPr>
          <p:nvPr/>
        </p:nvSpPr>
        <p:spPr bwMode="auto">
          <a:xfrm>
            <a:off x="6985029" y="2447925"/>
            <a:ext cx="1657350" cy="547688"/>
          </a:xfrm>
          <a:prstGeom prst="rect">
            <a:avLst/>
          </a:prstGeom>
          <a:noFill/>
          <a:ln w="28575">
            <a:solidFill>
              <a:srgbClr val="FF9933"/>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质 量</a:t>
            </a:r>
          </a:p>
        </p:txBody>
      </p:sp>
      <p:sp>
        <p:nvSpPr>
          <p:cNvPr id="23" name="Rectangle 23"/>
          <p:cNvSpPr>
            <a:spLocks noChangeArrowheads="1"/>
          </p:cNvSpPr>
          <p:nvPr/>
        </p:nvSpPr>
        <p:spPr bwMode="auto">
          <a:xfrm>
            <a:off x="4319617" y="836613"/>
            <a:ext cx="2089150" cy="4321175"/>
          </a:xfrm>
          <a:prstGeom prst="rect">
            <a:avLst/>
          </a:prstGeom>
          <a:noFill/>
          <a:ln w="28575">
            <a:solidFill>
              <a:srgbClr val="1C4372"/>
            </a:solidFill>
            <a:miter lim="800000"/>
            <a:headEnd/>
            <a:tailEnd/>
          </a:ln>
          <a:effectLst/>
        </p:spPr>
        <p:txBody>
          <a:bodyPr wrap="none" anchor="ctr"/>
          <a:lstStyle/>
          <a:p>
            <a:endParaRPr lang="zh-CN" altLang="en-US"/>
          </a:p>
        </p:txBody>
      </p:sp>
      <p:sp>
        <p:nvSpPr>
          <p:cNvPr id="24" name="Text Box 5"/>
          <p:cNvSpPr txBox="1">
            <a:spLocks noChangeArrowheads="1"/>
          </p:cNvSpPr>
          <p:nvPr/>
        </p:nvSpPr>
        <p:spPr bwMode="auto">
          <a:xfrm>
            <a:off x="2447954" y="5734050"/>
            <a:ext cx="1439863" cy="547688"/>
          </a:xfrm>
          <a:prstGeom prst="rect">
            <a:avLst/>
          </a:prstGeom>
          <a:solidFill>
            <a:srgbClr val="CFDDED"/>
          </a:solidFill>
          <a:ln w="28575">
            <a:solidFill>
              <a:srgbClr val="1C4372"/>
            </a:solidFill>
            <a:miter lim="800000"/>
            <a:headEnd/>
            <a:tailEnd/>
          </a:ln>
          <a:effectLst/>
        </p:spPr>
        <p:txBody>
          <a:bodyPr lIns="18000" rIns="18000">
            <a:spAutoFit/>
          </a:bodyPr>
          <a:lstStyle/>
          <a:p>
            <a:pPr algn="ctr"/>
            <a:r>
              <a:rPr lang="zh-CN" altLang="en-US" sz="2800" b="1">
                <a:solidFill>
                  <a:srgbClr val="000000"/>
                </a:solidFill>
                <a:latin typeface="Times New Roman" pitchFamily="18" charset="0"/>
              </a:rPr>
              <a:t>守 恒</a:t>
            </a:r>
            <a:endParaRPr lang="zh-CN" altLang="en-US" sz="2800" b="1" i="1">
              <a:solidFill>
                <a:srgbClr val="000000"/>
              </a:solidFill>
              <a:latin typeface="Times New Roman" pitchFamily="18" charset="0"/>
            </a:endParaRPr>
          </a:p>
        </p:txBody>
      </p:sp>
      <p:sp>
        <p:nvSpPr>
          <p:cNvPr id="25" name="Line 25"/>
          <p:cNvSpPr>
            <a:spLocks noChangeShapeType="1"/>
          </p:cNvSpPr>
          <p:nvPr/>
        </p:nvSpPr>
        <p:spPr bwMode="auto">
          <a:xfrm>
            <a:off x="3095654" y="3357563"/>
            <a:ext cx="0" cy="2376487"/>
          </a:xfrm>
          <a:prstGeom prst="line">
            <a:avLst/>
          </a:prstGeom>
          <a:noFill/>
          <a:ln w="28575">
            <a:solidFill>
              <a:srgbClr val="1C4372"/>
            </a:solidFill>
            <a:round/>
            <a:headEnd/>
            <a:tailEnd/>
          </a:ln>
          <a:effectLst/>
        </p:spPr>
        <p:txBody>
          <a:bodyPr/>
          <a:lstStyle/>
          <a:p>
            <a:endParaRPr lang="zh-CN" altLang="en-US"/>
          </a:p>
        </p:txBody>
      </p:sp>
      <p:sp>
        <p:nvSpPr>
          <p:cNvPr id="26" name="Line 26"/>
          <p:cNvSpPr>
            <a:spLocks noChangeShapeType="1"/>
          </p:cNvSpPr>
          <p:nvPr/>
        </p:nvSpPr>
        <p:spPr bwMode="auto">
          <a:xfrm>
            <a:off x="5327679" y="5157788"/>
            <a:ext cx="0" cy="576262"/>
          </a:xfrm>
          <a:prstGeom prst="line">
            <a:avLst/>
          </a:prstGeom>
          <a:noFill/>
          <a:ln w="28575">
            <a:solidFill>
              <a:srgbClr val="1C4372"/>
            </a:solidFill>
            <a:round/>
            <a:headEnd/>
            <a:tailEnd/>
          </a:ln>
          <a:effectLst/>
        </p:spPr>
        <p:txBody>
          <a:bodyPr/>
          <a:lstStyle/>
          <a:p>
            <a:endParaRPr lang="zh-CN" altLang="en-US"/>
          </a:p>
        </p:txBody>
      </p:sp>
      <p:sp>
        <p:nvSpPr>
          <p:cNvPr id="27" name="Line 27"/>
          <p:cNvSpPr>
            <a:spLocks noChangeShapeType="1"/>
          </p:cNvSpPr>
          <p:nvPr/>
        </p:nvSpPr>
        <p:spPr bwMode="auto">
          <a:xfrm>
            <a:off x="3887817" y="6021388"/>
            <a:ext cx="720725" cy="0"/>
          </a:xfrm>
          <a:prstGeom prst="line">
            <a:avLst/>
          </a:prstGeom>
          <a:noFill/>
          <a:ln w="28575">
            <a:solidFill>
              <a:srgbClr val="1C4372"/>
            </a:solidFill>
            <a:round/>
            <a:headEnd/>
            <a:tailEnd/>
          </a:ln>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par>
                          <p:cTn id="58" fill="hold">
                            <p:stCondLst>
                              <p:cond delay="500"/>
                            </p:stCondLst>
                            <p:childTnLst>
                              <p:par>
                                <p:cTn id="59" presetID="22" presetClass="entr" presetSubtype="1"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up)">
                                      <p:cBhvr>
                                        <p:cTn id="70" dur="500"/>
                                        <p:tgtEl>
                                          <p:spTgt spid="25"/>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right)">
                                      <p:cBhvr>
                                        <p:cTn id="73" dur="500"/>
                                        <p:tgtEl>
                                          <p:spTgt spid="27"/>
                                        </p:tgtEl>
                                      </p:cBhvr>
                                    </p:animEffect>
                                  </p:childTnLst>
                                </p:cTn>
                              </p:par>
                            </p:childTnLst>
                          </p:cTn>
                        </p:par>
                        <p:par>
                          <p:cTn id="74" fill="hold">
                            <p:stCondLst>
                              <p:cond delay="500"/>
                            </p:stCondLst>
                            <p:childTnLst>
                              <p:par>
                                <p:cTn id="75" presetID="22" presetClass="entr" presetSubtype="2"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6155" descr="对号"/>
          <p:cNvPicPr>
            <a:picLocks noChangeAspect="1" noChangeArrowheads="1"/>
          </p:cNvPicPr>
          <p:nvPr/>
        </p:nvPicPr>
        <p:blipFill>
          <a:blip r:embed="rId2" cstate="print"/>
          <a:srcRect/>
          <a:stretch>
            <a:fillRect/>
          </a:stretch>
        </p:blipFill>
        <p:spPr bwMode="auto">
          <a:xfrm>
            <a:off x="1925241" y="366713"/>
            <a:ext cx="5292328" cy="6124575"/>
          </a:xfrm>
          <a:prstGeom prst="rect">
            <a:avLst/>
          </a:prstGeom>
          <a:noFill/>
          <a:ln w="9525">
            <a:noFill/>
            <a:miter lim="800000"/>
            <a:headEnd/>
            <a:tailEnd/>
          </a:ln>
        </p:spPr>
      </p:pic>
      <p:sp>
        <p:nvSpPr>
          <p:cNvPr id="31747" name="Text Box 25"/>
          <p:cNvSpPr txBox="1">
            <a:spLocks noChangeArrowheads="1"/>
          </p:cNvSpPr>
          <p:nvPr/>
        </p:nvSpPr>
        <p:spPr bwMode="auto">
          <a:xfrm>
            <a:off x="1259632" y="692696"/>
            <a:ext cx="7704856" cy="3970318"/>
          </a:xfrm>
          <a:prstGeom prst="rect">
            <a:avLst/>
          </a:prstGeom>
          <a:noFill/>
          <a:ln w="9525">
            <a:noFill/>
            <a:miter lim="800000"/>
            <a:headEnd/>
            <a:tailEnd/>
          </a:ln>
        </p:spPr>
        <p:txBody>
          <a:bodyPr wrap="square">
            <a:spAutoFit/>
          </a:bodyPr>
          <a:lstStyle/>
          <a:p>
            <a:pPr>
              <a:buFont typeface="Arial" charset="0"/>
              <a:buNone/>
            </a:pPr>
            <a:r>
              <a:rPr lang="zh-CN" altLang="en-US" sz="2800" b="1" dirty="0">
                <a:latin typeface="宋体" pitchFamily="2" charset="-122"/>
                <a:ea typeface="宋体" pitchFamily="2" charset="-122"/>
                <a:sym typeface="微软雅黑" pitchFamily="34" charset="-122"/>
              </a:rPr>
              <a:t>一、功、功率的相关计算</a:t>
            </a:r>
          </a:p>
          <a:p>
            <a:pPr>
              <a:buFont typeface="Arial" charset="0"/>
              <a:buNone/>
            </a:pPr>
            <a:r>
              <a:rPr lang="zh-CN" altLang="zh-CN" sz="2800" dirty="0">
                <a:latin typeface="宋体" pitchFamily="2" charset="-122"/>
                <a:ea typeface="宋体" pitchFamily="2" charset="-122"/>
                <a:sym typeface="微软雅黑" pitchFamily="34" charset="-122"/>
              </a:rPr>
              <a:t>例</a:t>
            </a:r>
            <a:r>
              <a:rPr lang="en-US" altLang="zh-CN" sz="2800" dirty="0">
                <a:latin typeface="宋体" pitchFamily="2" charset="-122"/>
                <a:ea typeface="宋体" pitchFamily="2" charset="-122"/>
                <a:sym typeface="微软雅黑" pitchFamily="34" charset="-122"/>
              </a:rPr>
              <a:t> 1</a:t>
            </a:r>
            <a:r>
              <a:rPr lang="zh-CN" altLang="zh-CN" sz="2800" dirty="0">
                <a:latin typeface="宋体" pitchFamily="2" charset="-122"/>
                <a:ea typeface="宋体" pitchFamily="2" charset="-122"/>
                <a:sym typeface="微软雅黑" pitchFamily="34" charset="-122"/>
              </a:rPr>
              <a:t>　在自由下落过程中，物体运动速度会越来越快，一</a:t>
            </a:r>
            <a:r>
              <a:rPr lang="zh-CN" altLang="zh-CN" sz="2800" dirty="0" smtClean="0">
                <a:latin typeface="宋体" pitchFamily="2" charset="-122"/>
                <a:ea typeface="宋体" pitchFamily="2" charset="-122"/>
                <a:sym typeface="微软雅黑" pitchFamily="34" charset="-122"/>
              </a:rPr>
              <a:t>个物体</a:t>
            </a:r>
            <a:r>
              <a:rPr lang="zh-CN" altLang="zh-CN" sz="2800" dirty="0">
                <a:latin typeface="宋体" pitchFamily="2" charset="-122"/>
                <a:ea typeface="宋体" pitchFamily="2" charset="-122"/>
                <a:sym typeface="微软雅黑" pitchFamily="34" charset="-122"/>
              </a:rPr>
              <a:t>由</a:t>
            </a:r>
            <a:r>
              <a:rPr lang="en-US" altLang="zh-CN" sz="2800" i="1" dirty="0">
                <a:latin typeface="宋体" pitchFamily="2" charset="-122"/>
                <a:ea typeface="宋体" pitchFamily="2" charset="-122"/>
                <a:sym typeface="微软雅黑" pitchFamily="34" charset="-122"/>
              </a:rPr>
              <a:t>A</a:t>
            </a:r>
            <a:r>
              <a:rPr lang="zh-CN" altLang="zh-CN" sz="2800" dirty="0">
                <a:latin typeface="宋体" pitchFamily="2" charset="-122"/>
                <a:ea typeface="宋体" pitchFamily="2" charset="-122"/>
                <a:sym typeface="微软雅黑" pitchFamily="34" charset="-122"/>
              </a:rPr>
              <a:t>点自由下落，相继经过</a:t>
            </a:r>
            <a:r>
              <a:rPr lang="en-US" altLang="zh-CN" sz="2800" i="1" dirty="0">
                <a:latin typeface="宋体" pitchFamily="2" charset="-122"/>
                <a:ea typeface="宋体" pitchFamily="2" charset="-122"/>
                <a:sym typeface="微软雅黑" pitchFamily="34" charset="-122"/>
              </a:rPr>
              <a:t>B</a:t>
            </a:r>
            <a:r>
              <a:rPr lang="zh-CN" altLang="zh-CN" sz="2800" dirty="0">
                <a:latin typeface="宋体" pitchFamily="2" charset="-122"/>
                <a:ea typeface="宋体" pitchFamily="2" charset="-122"/>
                <a:sym typeface="微软雅黑" pitchFamily="34" charset="-122"/>
              </a:rPr>
              <a:t>、</a:t>
            </a:r>
            <a:r>
              <a:rPr lang="en-US" altLang="zh-CN" sz="2800" i="1" dirty="0">
                <a:latin typeface="宋体" pitchFamily="2" charset="-122"/>
                <a:ea typeface="宋体" pitchFamily="2" charset="-122"/>
                <a:sym typeface="微软雅黑" pitchFamily="34" charset="-122"/>
              </a:rPr>
              <a:t>C</a:t>
            </a:r>
            <a:r>
              <a:rPr lang="zh-CN" altLang="zh-CN" sz="2800" dirty="0">
                <a:latin typeface="宋体" pitchFamily="2" charset="-122"/>
                <a:ea typeface="宋体" pitchFamily="2" charset="-122"/>
                <a:sym typeface="微软雅黑" pitchFamily="34" charset="-122"/>
              </a:rPr>
              <a:t>两点，已知</a:t>
            </a:r>
            <a:r>
              <a:rPr lang="en-US" altLang="zh-CN" sz="2800" i="1" dirty="0">
                <a:latin typeface="宋体" pitchFamily="2" charset="-122"/>
                <a:ea typeface="宋体" pitchFamily="2" charset="-122"/>
                <a:sym typeface="微软雅黑" pitchFamily="34" charset="-122"/>
              </a:rPr>
              <a:t>AB</a:t>
            </a:r>
            <a:r>
              <a:rPr lang="zh-CN" altLang="zh-CN" sz="2800" dirty="0">
                <a:latin typeface="宋体" pitchFamily="2" charset="-122"/>
                <a:ea typeface="宋体" pitchFamily="2" charset="-122"/>
                <a:sym typeface="微软雅黑" pitchFamily="34" charset="-122"/>
              </a:rPr>
              <a:t>＝</a:t>
            </a:r>
            <a:r>
              <a:rPr lang="en-US" altLang="zh-CN" sz="2800" i="1" dirty="0">
                <a:latin typeface="宋体" pitchFamily="2" charset="-122"/>
                <a:ea typeface="宋体" pitchFamily="2" charset="-122"/>
                <a:sym typeface="微软雅黑" pitchFamily="34" charset="-122"/>
              </a:rPr>
              <a:t>BC</a:t>
            </a:r>
            <a:r>
              <a:rPr lang="en-US" altLang="zh-CN" sz="2800" dirty="0">
                <a:latin typeface="宋体" pitchFamily="2" charset="-122"/>
                <a:ea typeface="宋体" pitchFamily="2" charset="-122"/>
                <a:sym typeface="微软雅黑" pitchFamily="34" charset="-122"/>
              </a:rPr>
              <a:t>.</a:t>
            </a:r>
            <a:r>
              <a:rPr lang="zh-CN" altLang="zh-CN" sz="2800" dirty="0">
                <a:latin typeface="宋体" pitchFamily="2" charset="-122"/>
                <a:ea typeface="宋体" pitchFamily="2" charset="-122"/>
                <a:sym typeface="微软雅黑" pitchFamily="34" charset="-122"/>
              </a:rPr>
              <a:t>如</a:t>
            </a:r>
            <a:r>
              <a:rPr lang="zh-CN" altLang="zh-CN" sz="2800" dirty="0" smtClean="0">
                <a:latin typeface="宋体" pitchFamily="2" charset="-122"/>
                <a:ea typeface="宋体" pitchFamily="2" charset="-122"/>
                <a:sym typeface="微软雅黑" pitchFamily="34" charset="-122"/>
              </a:rPr>
              <a:t>图所</a:t>
            </a:r>
            <a:r>
              <a:rPr lang="zh-CN" altLang="zh-CN" sz="2800" dirty="0">
                <a:latin typeface="宋体" pitchFamily="2" charset="-122"/>
                <a:ea typeface="宋体" pitchFamily="2" charset="-122"/>
                <a:sym typeface="微软雅黑" pitchFamily="34" charset="-122"/>
              </a:rPr>
              <a:t>示，物体在</a:t>
            </a:r>
            <a:r>
              <a:rPr lang="en-US" altLang="zh-CN" sz="2800" i="1" dirty="0">
                <a:latin typeface="宋体" pitchFamily="2" charset="-122"/>
                <a:ea typeface="宋体" pitchFamily="2" charset="-122"/>
                <a:sym typeface="微软雅黑" pitchFamily="34" charset="-122"/>
              </a:rPr>
              <a:t>AB</a:t>
            </a:r>
            <a:r>
              <a:rPr lang="zh-CN" altLang="zh-CN" sz="2800" dirty="0">
                <a:latin typeface="宋体" pitchFamily="2" charset="-122"/>
                <a:ea typeface="宋体" pitchFamily="2" charset="-122"/>
                <a:sym typeface="微软雅黑" pitchFamily="34" charset="-122"/>
              </a:rPr>
              <a:t>段重力做功</a:t>
            </a:r>
            <a:r>
              <a:rPr lang="en-US" altLang="zh-CN" sz="2800" i="1" dirty="0">
                <a:latin typeface="宋体" pitchFamily="2" charset="-122"/>
                <a:ea typeface="宋体" pitchFamily="2" charset="-122"/>
                <a:sym typeface="微软雅黑" pitchFamily="34" charset="-122"/>
              </a:rPr>
              <a:t>W</a:t>
            </a:r>
            <a:r>
              <a:rPr lang="en-US" altLang="zh-CN" sz="2800" baseline="-25000" dirty="0">
                <a:latin typeface="宋体" pitchFamily="2" charset="-122"/>
                <a:ea typeface="宋体" pitchFamily="2" charset="-122"/>
                <a:sym typeface="微软雅黑" pitchFamily="34" charset="-122"/>
              </a:rPr>
              <a:t>1</a:t>
            </a:r>
            <a:r>
              <a:rPr lang="zh-CN" altLang="zh-CN" sz="2800" dirty="0">
                <a:latin typeface="宋体" pitchFamily="2" charset="-122"/>
                <a:ea typeface="宋体" pitchFamily="2" charset="-122"/>
                <a:sym typeface="微软雅黑" pitchFamily="34" charset="-122"/>
              </a:rPr>
              <a:t>，做功功率</a:t>
            </a:r>
            <a:r>
              <a:rPr lang="en-US" altLang="zh-CN" sz="2800" i="1" dirty="0">
                <a:latin typeface="宋体" pitchFamily="2" charset="-122"/>
                <a:ea typeface="宋体" pitchFamily="2" charset="-122"/>
                <a:sym typeface="微软雅黑" pitchFamily="34" charset="-122"/>
              </a:rPr>
              <a:t>P</a:t>
            </a:r>
            <a:r>
              <a:rPr lang="en-US" altLang="zh-CN" sz="2800" baseline="-25000" dirty="0">
                <a:latin typeface="宋体" pitchFamily="2" charset="-122"/>
                <a:ea typeface="宋体" pitchFamily="2" charset="-122"/>
                <a:sym typeface="微软雅黑" pitchFamily="34" charset="-122"/>
              </a:rPr>
              <a:t>1</a:t>
            </a:r>
            <a:r>
              <a:rPr lang="zh-CN" altLang="zh-CN" sz="2800" dirty="0">
                <a:latin typeface="宋体" pitchFamily="2" charset="-122"/>
                <a:ea typeface="宋体" pitchFamily="2" charset="-122"/>
                <a:sym typeface="微软雅黑" pitchFamily="34" charset="-122"/>
              </a:rPr>
              <a:t>；在</a:t>
            </a:r>
            <a:r>
              <a:rPr lang="en-US" altLang="zh-CN" sz="2800" i="1" dirty="0">
                <a:latin typeface="宋体" pitchFamily="2" charset="-122"/>
                <a:ea typeface="宋体" pitchFamily="2" charset="-122"/>
                <a:sym typeface="微软雅黑" pitchFamily="34" charset="-122"/>
              </a:rPr>
              <a:t>BC</a:t>
            </a:r>
            <a:r>
              <a:rPr lang="zh-CN" altLang="zh-CN" sz="2800" dirty="0">
                <a:latin typeface="宋体" pitchFamily="2" charset="-122"/>
                <a:ea typeface="宋体" pitchFamily="2" charset="-122"/>
                <a:sym typeface="微软雅黑" pitchFamily="34" charset="-122"/>
              </a:rPr>
              <a:t>段重力</a:t>
            </a:r>
            <a:r>
              <a:rPr lang="zh-CN" altLang="zh-CN" sz="2800" dirty="0" smtClean="0">
                <a:latin typeface="宋体" pitchFamily="2" charset="-122"/>
                <a:ea typeface="宋体" pitchFamily="2" charset="-122"/>
                <a:sym typeface="微软雅黑" pitchFamily="34" charset="-122"/>
              </a:rPr>
              <a:t>做功</a:t>
            </a:r>
            <a:r>
              <a:rPr lang="en-US" altLang="zh-CN" sz="2800" i="1" dirty="0">
                <a:latin typeface="宋体" pitchFamily="2" charset="-122"/>
                <a:ea typeface="宋体" pitchFamily="2" charset="-122"/>
                <a:sym typeface="微软雅黑" pitchFamily="34" charset="-122"/>
              </a:rPr>
              <a:t>W</a:t>
            </a:r>
            <a:r>
              <a:rPr lang="en-US" altLang="zh-CN" sz="2800" baseline="-25000" dirty="0">
                <a:latin typeface="宋体" pitchFamily="2" charset="-122"/>
                <a:ea typeface="宋体" pitchFamily="2" charset="-122"/>
                <a:sym typeface="微软雅黑" pitchFamily="34" charset="-122"/>
              </a:rPr>
              <a:t>2</a:t>
            </a:r>
            <a:r>
              <a:rPr lang="zh-CN" altLang="zh-CN" sz="2800" dirty="0">
                <a:latin typeface="宋体" pitchFamily="2" charset="-122"/>
                <a:ea typeface="宋体" pitchFamily="2" charset="-122"/>
                <a:sym typeface="微软雅黑" pitchFamily="34" charset="-122"/>
              </a:rPr>
              <a:t>，做功功率</a:t>
            </a:r>
            <a:r>
              <a:rPr lang="en-US" altLang="zh-CN" sz="2800" i="1" dirty="0">
                <a:latin typeface="宋体" pitchFamily="2" charset="-122"/>
                <a:ea typeface="宋体" pitchFamily="2" charset="-122"/>
                <a:sym typeface="微软雅黑" pitchFamily="34" charset="-122"/>
              </a:rPr>
              <a:t>P</a:t>
            </a:r>
            <a:r>
              <a:rPr lang="en-US" altLang="zh-CN" sz="2800" baseline="-25000" dirty="0">
                <a:latin typeface="宋体" pitchFamily="2" charset="-122"/>
                <a:ea typeface="宋体" pitchFamily="2" charset="-122"/>
                <a:sym typeface="微软雅黑" pitchFamily="34" charset="-122"/>
              </a:rPr>
              <a:t>2</a:t>
            </a:r>
            <a:r>
              <a:rPr lang="zh-CN" altLang="zh-CN" sz="2800" dirty="0">
                <a:latin typeface="宋体" pitchFamily="2" charset="-122"/>
                <a:ea typeface="宋体" pitchFamily="2" charset="-122"/>
                <a:sym typeface="微软雅黑" pitchFamily="34" charset="-122"/>
              </a:rPr>
              <a:t>，则</a:t>
            </a:r>
            <a:r>
              <a:rPr lang="en-US" altLang="zh-CN" sz="2800" i="1" dirty="0">
                <a:latin typeface="宋体" pitchFamily="2" charset="-122"/>
                <a:ea typeface="宋体" pitchFamily="2" charset="-122"/>
                <a:sym typeface="微软雅黑" pitchFamily="34" charset="-122"/>
              </a:rPr>
              <a:t>W</a:t>
            </a:r>
            <a:r>
              <a:rPr lang="en-US" altLang="zh-CN" sz="2800" baseline="-25000" dirty="0">
                <a:latin typeface="宋体" pitchFamily="2" charset="-122"/>
                <a:ea typeface="宋体" pitchFamily="2" charset="-122"/>
                <a:sym typeface="微软雅黑" pitchFamily="34" charset="-122"/>
              </a:rPr>
              <a:t>1</a:t>
            </a:r>
            <a:r>
              <a:rPr lang="en-US" altLang="zh-CN" sz="2800" dirty="0">
                <a:latin typeface="宋体" pitchFamily="2" charset="-122"/>
                <a:ea typeface="宋体" pitchFamily="2" charset="-122"/>
                <a:sym typeface="微软雅黑" pitchFamily="34" charset="-122"/>
              </a:rPr>
              <a:t>________</a:t>
            </a:r>
            <a:r>
              <a:rPr lang="en-US" altLang="zh-CN" sz="2800" i="1" dirty="0">
                <a:latin typeface="宋体" pitchFamily="2" charset="-122"/>
                <a:ea typeface="宋体" pitchFamily="2" charset="-122"/>
                <a:sym typeface="微软雅黑" pitchFamily="34" charset="-122"/>
              </a:rPr>
              <a:t>W</a:t>
            </a:r>
            <a:r>
              <a:rPr lang="en-US" altLang="zh-CN" sz="2800" baseline="-25000" dirty="0">
                <a:latin typeface="宋体" pitchFamily="2" charset="-122"/>
                <a:ea typeface="宋体" pitchFamily="2" charset="-122"/>
                <a:sym typeface="微软雅黑" pitchFamily="34" charset="-122"/>
              </a:rPr>
              <a:t>2</a:t>
            </a:r>
            <a:r>
              <a:rPr lang="zh-CN" altLang="zh-CN" sz="2800" dirty="0">
                <a:latin typeface="宋体" pitchFamily="2" charset="-122"/>
                <a:ea typeface="宋体" pitchFamily="2" charset="-122"/>
                <a:sym typeface="微软雅黑" pitchFamily="34" charset="-122"/>
              </a:rPr>
              <a:t>，</a:t>
            </a:r>
            <a:r>
              <a:rPr lang="en-US" altLang="zh-CN" sz="2800" i="1" dirty="0">
                <a:latin typeface="宋体" pitchFamily="2" charset="-122"/>
                <a:ea typeface="宋体" pitchFamily="2" charset="-122"/>
                <a:sym typeface="微软雅黑" pitchFamily="34" charset="-122"/>
              </a:rPr>
              <a:t>P</a:t>
            </a:r>
            <a:r>
              <a:rPr lang="en-US" altLang="zh-CN" sz="2800" baseline="-25000" dirty="0">
                <a:latin typeface="宋体" pitchFamily="2" charset="-122"/>
                <a:ea typeface="宋体" pitchFamily="2" charset="-122"/>
                <a:sym typeface="微软雅黑" pitchFamily="34" charset="-122"/>
              </a:rPr>
              <a:t>1</a:t>
            </a:r>
            <a:r>
              <a:rPr lang="en-US" altLang="zh-CN" sz="2800" dirty="0">
                <a:latin typeface="宋体" pitchFamily="2" charset="-122"/>
                <a:ea typeface="宋体" pitchFamily="2" charset="-122"/>
                <a:sym typeface="微软雅黑" pitchFamily="34" charset="-122"/>
              </a:rPr>
              <a:t>________</a:t>
            </a:r>
            <a:r>
              <a:rPr lang="en-US" altLang="zh-CN" sz="2800" i="1" dirty="0">
                <a:latin typeface="宋体" pitchFamily="2" charset="-122"/>
                <a:ea typeface="宋体" pitchFamily="2" charset="-122"/>
                <a:sym typeface="微软雅黑" pitchFamily="34" charset="-122"/>
              </a:rPr>
              <a:t>P</a:t>
            </a:r>
            <a:r>
              <a:rPr lang="en-US" altLang="zh-CN" sz="2800" baseline="-25000" dirty="0">
                <a:latin typeface="宋体" pitchFamily="2" charset="-122"/>
                <a:ea typeface="宋体" pitchFamily="2" charset="-122"/>
                <a:sym typeface="微软雅黑" pitchFamily="34" charset="-122"/>
              </a:rPr>
              <a:t>2</a:t>
            </a:r>
            <a:r>
              <a:rPr lang="en-US" altLang="zh-CN" sz="2800" dirty="0">
                <a:latin typeface="宋体" pitchFamily="2" charset="-122"/>
                <a:ea typeface="宋体" pitchFamily="2" charset="-122"/>
                <a:sym typeface="微软雅黑" pitchFamily="34" charset="-122"/>
              </a:rPr>
              <a:t>.(</a:t>
            </a:r>
            <a:r>
              <a:rPr lang="zh-CN" altLang="zh-CN" sz="2800" dirty="0">
                <a:latin typeface="宋体" pitchFamily="2" charset="-122"/>
                <a:ea typeface="宋体" pitchFamily="2" charset="-122"/>
                <a:sym typeface="微软雅黑" pitchFamily="34" charset="-122"/>
              </a:rPr>
              <a:t>均选填</a:t>
            </a:r>
          </a:p>
          <a:p>
            <a:pPr>
              <a:buFont typeface="Arial" charset="0"/>
              <a:buNone/>
            </a:pPr>
            <a:r>
              <a:rPr lang="en-US" altLang="zh-CN" sz="2800" dirty="0">
                <a:latin typeface="宋体" pitchFamily="2" charset="-122"/>
                <a:ea typeface="宋体" pitchFamily="2" charset="-122"/>
                <a:sym typeface="微软雅黑" pitchFamily="34" charset="-122"/>
              </a:rPr>
              <a:t>“&gt;”</a:t>
            </a:r>
            <a:r>
              <a:rPr lang="zh-CN" altLang="zh-CN" sz="2800" dirty="0">
                <a:latin typeface="宋体" pitchFamily="2" charset="-122"/>
                <a:ea typeface="宋体" pitchFamily="2" charset="-122"/>
                <a:sym typeface="微软雅黑" pitchFamily="34" charset="-122"/>
              </a:rPr>
              <a:t>、</a:t>
            </a:r>
            <a:r>
              <a:rPr lang="en-US" altLang="zh-CN" sz="2800" dirty="0">
                <a:latin typeface="宋体" pitchFamily="2" charset="-122"/>
                <a:ea typeface="宋体" pitchFamily="2" charset="-122"/>
                <a:sym typeface="微软雅黑" pitchFamily="34" charset="-122"/>
              </a:rPr>
              <a:t>“&lt;”</a:t>
            </a:r>
            <a:r>
              <a:rPr lang="zh-CN" altLang="zh-CN" sz="2800" dirty="0">
                <a:latin typeface="宋体" pitchFamily="2" charset="-122"/>
                <a:ea typeface="宋体" pitchFamily="2" charset="-122"/>
                <a:sym typeface="微软雅黑" pitchFamily="34" charset="-122"/>
              </a:rPr>
              <a:t>或</a:t>
            </a:r>
            <a:r>
              <a:rPr lang="en-US" altLang="zh-CN" sz="2800" dirty="0">
                <a:latin typeface="宋体" pitchFamily="2" charset="-122"/>
                <a:ea typeface="宋体" pitchFamily="2" charset="-122"/>
                <a:sym typeface="微软雅黑" pitchFamily="34" charset="-122"/>
              </a:rPr>
              <a:t>“</a:t>
            </a:r>
            <a:r>
              <a:rPr lang="zh-CN" altLang="zh-CN" sz="2800" dirty="0">
                <a:latin typeface="宋体" pitchFamily="2" charset="-122"/>
                <a:ea typeface="宋体" pitchFamily="2" charset="-122"/>
                <a:sym typeface="微软雅黑" pitchFamily="34" charset="-122"/>
              </a:rPr>
              <a:t>＝</a:t>
            </a:r>
            <a:r>
              <a:rPr lang="en-US" altLang="zh-CN" sz="2800" dirty="0">
                <a:latin typeface="宋体" pitchFamily="2" charset="-122"/>
                <a:ea typeface="宋体" pitchFamily="2" charset="-122"/>
                <a:sym typeface="微软雅黑" pitchFamily="34" charset="-122"/>
              </a:rPr>
              <a:t>”)</a:t>
            </a:r>
          </a:p>
          <a:p>
            <a:pPr>
              <a:buFont typeface="Arial" charset="0"/>
              <a:buNone/>
            </a:pPr>
            <a:r>
              <a:rPr lang="zh-CN" altLang="en-US" sz="2800" dirty="0">
                <a:latin typeface="宋体" pitchFamily="2" charset="-122"/>
                <a:ea typeface="宋体" pitchFamily="2" charset="-122"/>
              </a:rPr>
              <a:t>                                     </a:t>
            </a:r>
          </a:p>
        </p:txBody>
      </p:sp>
      <p:pic>
        <p:nvPicPr>
          <p:cNvPr id="31754" name="图片 -2147482579"/>
          <p:cNvPicPr>
            <a:picLocks noChangeAspect="1" noChangeArrowheads="1"/>
          </p:cNvPicPr>
          <p:nvPr/>
        </p:nvPicPr>
        <p:blipFill>
          <a:blip r:embed="rId3" cstate="print"/>
          <a:srcRect/>
          <a:stretch>
            <a:fillRect/>
          </a:stretch>
        </p:blipFill>
        <p:spPr bwMode="auto">
          <a:xfrm>
            <a:off x="7848913" y="3717032"/>
            <a:ext cx="583094" cy="2236094"/>
          </a:xfrm>
          <a:prstGeom prst="rect">
            <a:avLst/>
          </a:prstGeom>
          <a:noFill/>
          <a:ln w="9525">
            <a:noFill/>
            <a:miter lim="800000"/>
            <a:headEnd/>
            <a:tailEnd/>
          </a:ln>
        </p:spPr>
      </p:pic>
      <p:sp>
        <p:nvSpPr>
          <p:cNvPr id="4" name="文本框 3"/>
          <p:cNvSpPr txBox="1">
            <a:spLocks noChangeArrowheads="1"/>
          </p:cNvSpPr>
          <p:nvPr/>
        </p:nvSpPr>
        <p:spPr bwMode="auto">
          <a:xfrm>
            <a:off x="3851920" y="2852936"/>
            <a:ext cx="371475" cy="519113"/>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sym typeface="微软雅黑" pitchFamily="34" charset="-122"/>
              </a:rPr>
              <a:t>＝</a:t>
            </a:r>
          </a:p>
        </p:txBody>
      </p:sp>
      <p:sp>
        <p:nvSpPr>
          <p:cNvPr id="8" name="文本框 7"/>
          <p:cNvSpPr txBox="1">
            <a:spLocks noChangeArrowheads="1"/>
          </p:cNvSpPr>
          <p:nvPr/>
        </p:nvSpPr>
        <p:spPr bwMode="auto">
          <a:xfrm>
            <a:off x="5940152" y="2852936"/>
            <a:ext cx="456009" cy="519112"/>
          </a:xfrm>
          <a:prstGeom prst="rect">
            <a:avLst/>
          </a:prstGeom>
          <a:noFill/>
          <a:ln w="9525">
            <a:noFill/>
            <a:miter lim="800000"/>
            <a:headEnd/>
            <a:tailEnd/>
          </a:ln>
        </p:spPr>
        <p:txBody>
          <a:bodyPr>
            <a:spAutoFit/>
          </a:bodyPr>
          <a:lstStyle/>
          <a:p>
            <a:pPr>
              <a:buFont typeface="Arial" charset="0"/>
              <a:buNone/>
            </a:pPr>
            <a:r>
              <a:rPr lang="zh-CN" altLang="zh-CN" sz="2800" dirty="0">
                <a:solidFill>
                  <a:srgbClr val="FF0000"/>
                </a:solidFill>
                <a:ea typeface="宋体" pitchFamily="2" charset="-122"/>
              </a:rPr>
              <a:t>＜</a:t>
            </a:r>
            <a:endParaRPr lang="zh-CN" altLang="en-US" sz="2800" dirty="0">
              <a:solidFill>
                <a:srgbClr val="FF0000"/>
              </a:solidFill>
              <a:ea typeface="宋体"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
          <p:cNvSpPr txBox="1">
            <a:spLocks noChangeArrowheads="1"/>
          </p:cNvSpPr>
          <p:nvPr/>
        </p:nvSpPr>
        <p:spPr bwMode="auto">
          <a:xfrm>
            <a:off x="897980" y="332656"/>
            <a:ext cx="8246020" cy="1815882"/>
          </a:xfrm>
          <a:prstGeom prst="rect">
            <a:avLst/>
          </a:prstGeom>
          <a:noFill/>
          <a:ln w="9525">
            <a:noFill/>
            <a:miter lim="800000"/>
            <a:headEnd/>
            <a:tailEnd/>
          </a:ln>
        </p:spPr>
        <p:txBody>
          <a:bodyPr wrap="square">
            <a:spAutoFit/>
          </a:bodyPr>
          <a:lstStyle/>
          <a:p>
            <a:pPr>
              <a:buFont typeface="Arial" charset="0"/>
              <a:buNone/>
            </a:pPr>
            <a:r>
              <a:rPr lang="zh-CN" altLang="en-US" sz="2800" dirty="0">
                <a:latin typeface="Times New Roman" pitchFamily="18" charset="0"/>
                <a:ea typeface="宋体" pitchFamily="2" charset="-122"/>
              </a:rPr>
              <a:t>例 2　(2018杭州改编)跳绳是大家喜爱的体育运动之一，小金的质量为50 kg，每次跳起高度约为6 cm(人整体上升，如图所示)，一分钟跳100次，求小金跳起一次克服重力做的功及一分钟内跳绳的功率．</a:t>
            </a:r>
          </a:p>
        </p:txBody>
      </p:sp>
      <p:pic>
        <p:nvPicPr>
          <p:cNvPr id="32771" name="图片 -2147482578"/>
          <p:cNvPicPr>
            <a:picLocks noChangeAspect="1" noChangeArrowheads="1"/>
          </p:cNvPicPr>
          <p:nvPr/>
        </p:nvPicPr>
        <p:blipFill>
          <a:blip r:embed="rId2" cstate="print"/>
          <a:srcRect/>
          <a:stretch>
            <a:fillRect/>
          </a:stretch>
        </p:blipFill>
        <p:spPr bwMode="auto">
          <a:xfrm>
            <a:off x="5444728" y="3479800"/>
            <a:ext cx="3303984" cy="2592388"/>
          </a:xfrm>
          <a:prstGeom prst="rect">
            <a:avLst/>
          </a:prstGeom>
          <a:noFill/>
          <a:ln w="9525">
            <a:noFill/>
            <a:miter lim="800000"/>
            <a:headEnd/>
            <a:tailEnd/>
          </a:ln>
        </p:spPr>
      </p:pic>
      <p:grpSp>
        <p:nvGrpSpPr>
          <p:cNvPr id="2" name="组合 2"/>
          <p:cNvGrpSpPr>
            <a:grpSpLocks/>
          </p:cNvGrpSpPr>
          <p:nvPr/>
        </p:nvGrpSpPr>
        <p:grpSpPr bwMode="auto">
          <a:xfrm>
            <a:off x="899636" y="2492742"/>
            <a:ext cx="8641556" cy="3508375"/>
            <a:chOff x="1081" y="4205"/>
            <a:chExt cx="18145" cy="5527"/>
          </a:xfrm>
        </p:grpSpPr>
        <p:sp>
          <p:nvSpPr>
            <p:cNvPr id="32773" name="文本框 99"/>
            <p:cNvSpPr txBox="1">
              <a:spLocks noChangeArrowheads="1"/>
            </p:cNvSpPr>
            <p:nvPr/>
          </p:nvSpPr>
          <p:spPr bwMode="auto">
            <a:xfrm>
              <a:off x="1081" y="4205"/>
              <a:ext cx="18145" cy="5527"/>
            </a:xfrm>
            <a:prstGeom prst="rect">
              <a:avLst/>
            </a:prstGeom>
            <a:noFill/>
            <a:ln w="9525">
              <a:noFill/>
              <a:miter lim="800000"/>
              <a:headEnd/>
              <a:tailEnd/>
            </a:ln>
          </p:spPr>
          <p:txBody>
            <a:bodyPr>
              <a:spAutoFit/>
            </a:bodyPr>
            <a:lstStyle/>
            <a:p>
              <a:pPr>
                <a:buFont typeface="Arial" charset="0"/>
                <a:buNone/>
              </a:pPr>
              <a:r>
                <a:rPr lang="en-US" altLang="zh-CN" sz="2800" dirty="0">
                  <a:solidFill>
                    <a:srgbClr val="FF0000"/>
                  </a:solidFill>
                  <a:latin typeface="Times New Roman" pitchFamily="18" charset="0"/>
                  <a:ea typeface="宋体" pitchFamily="2" charset="-122"/>
                  <a:sym typeface="微软雅黑" pitchFamily="34" charset="-122"/>
                </a:rPr>
                <a:t> </a:t>
              </a:r>
              <a:r>
                <a:rPr lang="zh-CN" altLang="zh-CN" sz="2800" dirty="0">
                  <a:solidFill>
                    <a:srgbClr val="FF0000"/>
                  </a:solidFill>
                  <a:latin typeface="Times New Roman" pitchFamily="18" charset="0"/>
                  <a:ea typeface="宋体" pitchFamily="2" charset="-122"/>
                  <a:sym typeface="微软雅黑" pitchFamily="34" charset="-122"/>
                </a:rPr>
                <a:t>解：小金跳起一次克服重力做功</a:t>
              </a:r>
            </a:p>
            <a:p>
              <a:pPr>
                <a:buFont typeface="Arial" charset="0"/>
                <a:buNone/>
              </a:pPr>
              <a:r>
                <a:rPr lang="zh-CN" altLang="zh-CN" sz="2800" i="1" dirty="0">
                  <a:solidFill>
                    <a:srgbClr val="FF0000"/>
                  </a:solidFill>
                  <a:latin typeface="Times New Roman" pitchFamily="18" charset="0"/>
                  <a:ea typeface="宋体" pitchFamily="2" charset="-122"/>
                  <a:sym typeface="微软雅黑" pitchFamily="34" charset="-122"/>
                </a:rPr>
                <a:t>     W＝Gh＝mgh</a:t>
              </a:r>
            </a:p>
            <a:p>
              <a:pPr>
                <a:buFont typeface="Arial" charset="0"/>
                <a:buNone/>
              </a:pPr>
              <a:r>
                <a:rPr lang="zh-CN" altLang="zh-CN" sz="2800" dirty="0">
                  <a:solidFill>
                    <a:srgbClr val="FF0000"/>
                  </a:solidFill>
                  <a:latin typeface="Times New Roman" pitchFamily="18" charset="0"/>
                  <a:ea typeface="宋体" pitchFamily="2" charset="-122"/>
                  <a:sym typeface="微软雅黑" pitchFamily="34" charset="-122"/>
                </a:rPr>
                <a:t>      ＝50 kg×10 N/kg×0.06 m＝30 J</a:t>
              </a:r>
            </a:p>
            <a:p>
              <a:pPr>
                <a:buFont typeface="Arial" charset="0"/>
                <a:buNone/>
              </a:pPr>
              <a:r>
                <a:rPr lang="zh-CN" altLang="zh-CN" sz="2800" dirty="0">
                  <a:solidFill>
                    <a:srgbClr val="FF0000"/>
                  </a:solidFill>
                  <a:latin typeface="Times New Roman" pitchFamily="18" charset="0"/>
                  <a:ea typeface="宋体" pitchFamily="2" charset="-122"/>
                  <a:sym typeface="微软雅黑" pitchFamily="34" charset="-122"/>
                </a:rPr>
                <a:t>       </a:t>
              </a:r>
            </a:p>
            <a:p>
              <a:pPr>
                <a:buFont typeface="Arial" charset="0"/>
                <a:buNone/>
              </a:pPr>
              <a:r>
                <a:rPr lang="zh-CN" altLang="zh-CN" sz="2800" dirty="0">
                  <a:solidFill>
                    <a:srgbClr val="FF0000"/>
                  </a:solidFill>
                  <a:latin typeface="Times New Roman" pitchFamily="18" charset="0"/>
                  <a:ea typeface="宋体" pitchFamily="2" charset="-122"/>
                  <a:sym typeface="微软雅黑" pitchFamily="34" charset="-122"/>
                </a:rPr>
                <a:t>        一分钟内跳绳的功率</a:t>
              </a:r>
            </a:p>
            <a:p>
              <a:pPr>
                <a:buFont typeface="Arial" charset="0"/>
                <a:buNone/>
              </a:pPr>
              <a:r>
                <a:rPr lang="zh-CN" altLang="zh-CN" sz="2800" dirty="0">
                  <a:solidFill>
                    <a:srgbClr val="FF0000"/>
                  </a:solidFill>
                  <a:latin typeface="Times New Roman" pitchFamily="18" charset="0"/>
                  <a:ea typeface="宋体" pitchFamily="2" charset="-122"/>
                  <a:sym typeface="微软雅黑" pitchFamily="34" charset="-122"/>
                </a:rPr>
                <a:t>     </a:t>
              </a:r>
            </a:p>
            <a:p>
              <a:pPr>
                <a:buFont typeface="Arial" charset="0"/>
                <a:buNone/>
              </a:pPr>
              <a:endParaRPr lang="zh-CN" altLang="zh-CN" sz="2800" dirty="0">
                <a:solidFill>
                  <a:srgbClr val="FF0000"/>
                </a:solidFill>
                <a:latin typeface="Times New Roman" pitchFamily="18" charset="0"/>
                <a:ea typeface="宋体" pitchFamily="2" charset="-122"/>
                <a:sym typeface="微软雅黑" pitchFamily="34" charset="-122"/>
              </a:endParaRPr>
            </a:p>
            <a:p>
              <a:pPr>
                <a:buFont typeface="Arial" charset="0"/>
                <a:buNone/>
              </a:pPr>
              <a:endParaRPr lang="zh-CN" altLang="zh-CN" sz="2800" dirty="0">
                <a:solidFill>
                  <a:srgbClr val="FF0000"/>
                </a:solidFill>
                <a:latin typeface="Times New Roman" pitchFamily="18" charset="0"/>
                <a:ea typeface="宋体" pitchFamily="2" charset="-122"/>
                <a:sym typeface="微软雅黑" pitchFamily="34" charset="-122"/>
              </a:endParaRPr>
            </a:p>
          </p:txBody>
        </p:sp>
        <p:pic>
          <p:nvPicPr>
            <p:cNvPr id="32774" name="图片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7" y="8351"/>
              <a:ext cx="8173" cy="1212"/>
            </a:xfrm>
            <a:prstGeom prst="rect">
              <a:avLst/>
            </a:prstGeom>
            <a:noFill/>
            <a:ln w="9525">
              <a:noFill/>
              <a:miter lim="800000"/>
              <a:headEnd/>
              <a:tailEnd/>
            </a:ln>
          </p:spPr>
        </p:pic>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3"/>
          <p:cNvSpPr txBox="1">
            <a:spLocks noChangeArrowheads="1"/>
          </p:cNvSpPr>
          <p:nvPr/>
        </p:nvSpPr>
        <p:spPr bwMode="auto">
          <a:xfrm>
            <a:off x="251520" y="548680"/>
            <a:ext cx="8641556" cy="2677656"/>
          </a:xfrm>
          <a:prstGeom prst="rect">
            <a:avLst/>
          </a:prstGeom>
          <a:noFill/>
          <a:ln w="9525">
            <a:noFill/>
            <a:miter lim="800000"/>
            <a:headEnd/>
            <a:tailEnd/>
          </a:ln>
        </p:spPr>
        <p:txBody>
          <a:bodyPr>
            <a:spAutoFit/>
          </a:bodyPr>
          <a:lstStyle/>
          <a:p>
            <a:pPr>
              <a:lnSpc>
                <a:spcPct val="150000"/>
              </a:lnSpc>
              <a:buFont typeface="Arial" charset="0"/>
              <a:buNone/>
            </a:pPr>
            <a:r>
              <a:rPr lang="zh-CN" altLang="en-US" sz="2800" dirty="0">
                <a:latin typeface="Times New Roman" pitchFamily="18" charset="0"/>
                <a:ea typeface="宋体" pitchFamily="2" charset="-122"/>
              </a:rPr>
              <a:t>例 3　(2018乐山改编)一辆汽车以72 km/h的速度在水平路面上沿直线匀速行驶10分钟，汽车的质量为1 500 kg，行驶时所受阻力为车重的0.2倍，求牵引力及汽车的功率．</a:t>
            </a:r>
          </a:p>
        </p:txBody>
      </p:sp>
      <p:pic>
        <p:nvPicPr>
          <p:cNvPr id="8194" name="图片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835696" y="4365104"/>
            <a:ext cx="6717506" cy="396875"/>
          </a:xfrm>
          <a:prstGeom prst="rect">
            <a:avLst/>
          </a:prstGeom>
          <a:noFill/>
          <a:ln w="9525">
            <a:noFill/>
            <a:miter lim="800000"/>
            <a:headEnd/>
            <a:tailEnd/>
          </a:ln>
        </p:spPr>
      </p:pic>
      <p:sp>
        <p:nvSpPr>
          <p:cNvPr id="8201" name="文本框 99"/>
          <p:cNvSpPr txBox="1">
            <a:spLocks noChangeArrowheads="1"/>
          </p:cNvSpPr>
          <p:nvPr/>
        </p:nvSpPr>
        <p:spPr bwMode="auto">
          <a:xfrm>
            <a:off x="629840" y="3212976"/>
            <a:ext cx="8514160" cy="2657475"/>
          </a:xfrm>
          <a:prstGeom prst="rect">
            <a:avLst/>
          </a:prstGeom>
          <a:noFill/>
          <a:ln w="9525">
            <a:noFill/>
            <a:miter lim="800000"/>
            <a:headEnd/>
            <a:tailEnd/>
          </a:ln>
        </p:spPr>
        <p:txBody>
          <a:bodyPr>
            <a:spAutoFit/>
          </a:bodyPr>
          <a:lstStyle/>
          <a:p>
            <a:pPr>
              <a:lnSpc>
                <a:spcPct val="150000"/>
              </a:lnSpc>
              <a:buFont typeface="Arial" charset="0"/>
              <a:buNone/>
            </a:pPr>
            <a:r>
              <a:rPr lang="en-US" altLang="zh-CN" sz="2800" dirty="0" err="1">
                <a:solidFill>
                  <a:srgbClr val="FF0000"/>
                </a:solidFill>
                <a:latin typeface="Times New Roman" pitchFamily="18" charset="0"/>
                <a:ea typeface="宋体" pitchFamily="2" charset="-122"/>
                <a:sym typeface="微软雅黑" pitchFamily="34" charset="-122"/>
              </a:rPr>
              <a:t>解：汽车做匀速直线运动，处于平衡状态，牵引力大小等于摩擦阻力为</a:t>
            </a:r>
            <a:r>
              <a:rPr lang="en-US" altLang="zh-CN" sz="2800" dirty="0">
                <a:solidFill>
                  <a:srgbClr val="FF0000"/>
                </a:solidFill>
                <a:latin typeface="Times New Roman" pitchFamily="18" charset="0"/>
                <a:ea typeface="宋体" pitchFamily="2" charset="-122"/>
                <a:sym typeface="微软雅黑" pitchFamily="34" charset="-122"/>
              </a:rPr>
              <a:t>：</a:t>
            </a:r>
          </a:p>
          <a:p>
            <a:pPr>
              <a:lnSpc>
                <a:spcPct val="150000"/>
              </a:lnSpc>
              <a:buFont typeface="Arial" charset="0"/>
              <a:buNone/>
            </a:pPr>
            <a:r>
              <a:rPr lang="en-US" altLang="zh-CN" sz="2800" dirty="0">
                <a:solidFill>
                  <a:srgbClr val="FF0000"/>
                </a:solidFill>
                <a:latin typeface="Times New Roman" pitchFamily="18" charset="0"/>
                <a:ea typeface="宋体" pitchFamily="2" charset="-122"/>
                <a:sym typeface="微软雅黑" pitchFamily="34" charset="-122"/>
              </a:rPr>
              <a:t>    汽车的速度</a:t>
            </a:r>
            <a:r>
              <a:rPr lang="en-US" altLang="zh-CN" sz="2800" i="1" dirty="0">
                <a:solidFill>
                  <a:srgbClr val="FF0000"/>
                </a:solidFill>
                <a:latin typeface="Times New Roman" pitchFamily="18" charset="0"/>
                <a:ea typeface="宋体" pitchFamily="2" charset="-122"/>
                <a:sym typeface="微软雅黑" pitchFamily="34" charset="-122"/>
              </a:rPr>
              <a:t>v</a:t>
            </a:r>
            <a:r>
              <a:rPr lang="en-US" altLang="zh-CN" sz="2800" dirty="0">
                <a:solidFill>
                  <a:srgbClr val="FF0000"/>
                </a:solidFill>
                <a:latin typeface="Times New Roman" pitchFamily="18" charset="0"/>
                <a:ea typeface="宋体" pitchFamily="2" charset="-122"/>
                <a:sym typeface="微软雅黑" pitchFamily="34" charset="-122"/>
              </a:rPr>
              <a:t>＝72 km/h＝20 m/s</a:t>
            </a:r>
          </a:p>
          <a:p>
            <a:pPr>
              <a:lnSpc>
                <a:spcPct val="150000"/>
              </a:lnSpc>
              <a:buFont typeface="Arial" charset="0"/>
              <a:buNone/>
            </a:pPr>
            <a:r>
              <a:rPr lang="en-US" altLang="zh-CN" sz="2800" dirty="0">
                <a:solidFill>
                  <a:srgbClr val="FF0000"/>
                </a:solidFill>
                <a:latin typeface="Times New Roman" pitchFamily="18" charset="0"/>
                <a:ea typeface="宋体" pitchFamily="2" charset="-122"/>
                <a:sym typeface="微软雅黑" pitchFamily="34" charset="-122"/>
              </a:rPr>
              <a:t>    </a:t>
            </a:r>
            <a:r>
              <a:rPr lang="en-US" altLang="zh-CN" sz="2800" dirty="0" err="1">
                <a:solidFill>
                  <a:srgbClr val="FF0000"/>
                </a:solidFill>
                <a:latin typeface="Times New Roman" pitchFamily="18" charset="0"/>
                <a:ea typeface="宋体" pitchFamily="2" charset="-122"/>
                <a:sym typeface="微软雅黑" pitchFamily="34" charset="-122"/>
              </a:rPr>
              <a:t>汽车的功率</a:t>
            </a:r>
            <a:endParaRPr lang="en-US" altLang="zh-CN" sz="2800" dirty="0">
              <a:solidFill>
                <a:srgbClr val="FF0000"/>
              </a:solidFill>
              <a:latin typeface="Times New Roman" pitchFamily="18" charset="0"/>
              <a:ea typeface="宋体" pitchFamily="2" charset="-122"/>
              <a:sym typeface="微软雅黑" pitchFamily="34" charset="-122"/>
            </a:endParaRPr>
          </a:p>
        </p:txBody>
      </p:sp>
      <p:pic>
        <p:nvPicPr>
          <p:cNvPr id="8202" name="图片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3568" y="5877272"/>
            <a:ext cx="6269831" cy="762000"/>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01">
                                            <p:txEl>
                                              <p:pRg st="0" end="0"/>
                                            </p:txEl>
                                          </p:spTgt>
                                        </p:tgtEl>
                                        <p:attrNameLst>
                                          <p:attrName>style.visibility</p:attrName>
                                        </p:attrNameLst>
                                      </p:cBhvr>
                                      <p:to>
                                        <p:strVal val="visible"/>
                                      </p:to>
                                    </p:set>
                                    <p:anim calcmode="lin" valueType="num">
                                      <p:cBhvr additive="base">
                                        <p:cTn id="7" dur="500" fill="hold"/>
                                        <p:tgtEl>
                                          <p:spTgt spid="82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0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201">
                                            <p:txEl>
                                              <p:pRg st="1" end="1"/>
                                            </p:txEl>
                                          </p:spTgt>
                                        </p:tgtEl>
                                        <p:attrNameLst>
                                          <p:attrName>style.visibility</p:attrName>
                                        </p:attrNameLst>
                                      </p:cBhvr>
                                      <p:to>
                                        <p:strVal val="visible"/>
                                      </p:to>
                                    </p:set>
                                    <p:anim calcmode="lin" valueType="num">
                                      <p:cBhvr additive="base">
                                        <p:cTn id="11" dur="500" fill="hold"/>
                                        <p:tgtEl>
                                          <p:spTgt spid="820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20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201">
                                            <p:txEl>
                                              <p:pRg st="2" end="2"/>
                                            </p:txEl>
                                          </p:spTgt>
                                        </p:tgtEl>
                                        <p:attrNameLst>
                                          <p:attrName>style.visibility</p:attrName>
                                        </p:attrNameLst>
                                      </p:cBhvr>
                                      <p:to>
                                        <p:strVal val="visible"/>
                                      </p:to>
                                    </p:set>
                                    <p:anim calcmode="lin" valueType="num">
                                      <p:cBhvr additive="base">
                                        <p:cTn id="15" dur="500" fill="hold"/>
                                        <p:tgtEl>
                                          <p:spTgt spid="820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20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201">
                                            <p:txEl>
                                              <p:pRg st="1" end="1"/>
                                            </p:txEl>
                                          </p:spTgt>
                                        </p:tgtEl>
                                        <p:attrNameLst>
                                          <p:attrName>style.visibility</p:attrName>
                                        </p:attrNameLst>
                                      </p:cBhvr>
                                      <p:to>
                                        <p:strVal val="visible"/>
                                      </p:to>
                                    </p:set>
                                    <p:anim calcmode="lin" valueType="num">
                                      <p:cBhvr additive="base">
                                        <p:cTn id="19" dur="500" fill="hold"/>
                                        <p:tgtEl>
                                          <p:spTgt spid="820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01">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202"/>
                                        </p:tgtEl>
                                        <p:attrNameLst>
                                          <p:attrName>style.visibility</p:attrName>
                                        </p:attrNameLst>
                                      </p:cBhvr>
                                      <p:to>
                                        <p:strVal val="visible"/>
                                      </p:to>
                                    </p:set>
                                    <p:anim calcmode="lin" valueType="num">
                                      <p:cBhvr additive="base">
                                        <p:cTn id="23" dur="500" fill="hold"/>
                                        <p:tgtEl>
                                          <p:spTgt spid="8202"/>
                                        </p:tgtEl>
                                        <p:attrNameLst>
                                          <p:attrName>ppt_x</p:attrName>
                                        </p:attrNameLst>
                                      </p:cBhvr>
                                      <p:tavLst>
                                        <p:tav tm="0">
                                          <p:val>
                                            <p:strVal val="#ppt_x"/>
                                          </p:val>
                                        </p:tav>
                                        <p:tav tm="100000">
                                          <p:val>
                                            <p:strVal val="#ppt_x"/>
                                          </p:val>
                                        </p:tav>
                                      </p:tavLst>
                                    </p:anim>
                                    <p:anim calcmode="lin" valueType="num">
                                      <p:cBhvr additive="base">
                                        <p:cTn id="24" dur="500" fill="hold"/>
                                        <p:tgtEl>
                                          <p:spTgt spid="820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194"/>
                                        </p:tgtEl>
                                        <p:attrNameLst>
                                          <p:attrName>style.visibility</p:attrName>
                                        </p:attrNameLst>
                                      </p:cBhvr>
                                      <p:to>
                                        <p:strVal val="visible"/>
                                      </p:to>
                                    </p:set>
                                    <p:anim calcmode="lin" valueType="num">
                                      <p:cBhvr additive="base">
                                        <p:cTn id="27" dur="500" fill="hold"/>
                                        <p:tgtEl>
                                          <p:spTgt spid="8194"/>
                                        </p:tgtEl>
                                        <p:attrNameLst>
                                          <p:attrName>ppt_x</p:attrName>
                                        </p:attrNameLst>
                                      </p:cBhvr>
                                      <p:tavLst>
                                        <p:tav tm="0">
                                          <p:val>
                                            <p:strVal val="#ppt_x"/>
                                          </p:val>
                                        </p:tav>
                                        <p:tav tm="100000">
                                          <p:val>
                                            <p:strVal val="#ppt_x"/>
                                          </p:val>
                                        </p:tav>
                                      </p:tavLst>
                                    </p:anim>
                                    <p:anim calcmode="lin" valueType="num">
                                      <p:cBhvr additive="base">
                                        <p:cTn id="2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
          <p:cNvSpPr txBox="1">
            <a:spLocks noChangeArrowheads="1"/>
          </p:cNvSpPr>
          <p:nvPr/>
        </p:nvSpPr>
        <p:spPr bwMode="auto">
          <a:xfrm>
            <a:off x="502444" y="476672"/>
            <a:ext cx="8641556" cy="6124754"/>
          </a:xfrm>
          <a:prstGeom prst="rect">
            <a:avLst/>
          </a:prstGeom>
          <a:noFill/>
          <a:ln w="9525">
            <a:noFill/>
            <a:miter lim="800000"/>
            <a:headEnd/>
            <a:tailEnd/>
          </a:ln>
        </p:spPr>
        <p:txBody>
          <a:bodyPr>
            <a:spAutoFit/>
          </a:bodyPr>
          <a:lstStyle/>
          <a:p>
            <a:pPr>
              <a:buFont typeface="Arial" charset="0"/>
              <a:buNone/>
            </a:pPr>
            <a:r>
              <a:rPr lang="zh-CN" altLang="en-US" sz="2800" b="1" dirty="0">
                <a:latin typeface="Times New Roman" pitchFamily="18" charset="0"/>
                <a:ea typeface="黑体" pitchFamily="49" charset="-122"/>
              </a:rPr>
              <a:t>二、机械能及其转化</a:t>
            </a:r>
            <a:endParaRPr lang="zh-CN" altLang="en-US" sz="2800" dirty="0">
              <a:latin typeface="Times New Roman" pitchFamily="18" charset="0"/>
              <a:ea typeface="宋体" pitchFamily="2" charset="-122"/>
            </a:endParaRPr>
          </a:p>
          <a:p>
            <a:pPr>
              <a:buFont typeface="Arial" charset="0"/>
              <a:buNone/>
            </a:pPr>
            <a:r>
              <a:rPr lang="zh-CN" altLang="en-US" sz="2800" dirty="0">
                <a:latin typeface="Times New Roman" pitchFamily="18" charset="0"/>
                <a:ea typeface="宋体" pitchFamily="2" charset="-122"/>
              </a:rPr>
              <a:t> 例 4　(1)长征四号丙运载火箭于2018年4月成功执行一箭四星发射任务，卫星在随火箭加速上升过程中，动能________，重力势能________．</a:t>
            </a:r>
          </a:p>
          <a:p>
            <a:pPr>
              <a:buFont typeface="Arial" charset="0"/>
              <a:buNone/>
            </a:pPr>
            <a:r>
              <a:rPr lang="zh-CN" altLang="en-US" sz="2800" dirty="0">
                <a:latin typeface="Times New Roman" pitchFamily="18" charset="0"/>
                <a:ea typeface="宋体" pitchFamily="2" charset="-122"/>
              </a:rPr>
              <a:t>(2)雾炮车是将抑尘剂或水吹送到产生大量灰尘污染现场的上空，产生大量雨雾达到降尘降霾效果的设备．一辆雾炮车正在平直道路上匀速作业，动能________，机械能________．</a:t>
            </a:r>
          </a:p>
          <a:p>
            <a:pPr>
              <a:buFont typeface="Arial" charset="0"/>
              <a:buNone/>
            </a:pPr>
            <a:r>
              <a:rPr lang="zh-CN" altLang="en-US" sz="2800" dirty="0">
                <a:latin typeface="Times New Roman" pitchFamily="18" charset="0"/>
                <a:ea typeface="宋体" pitchFamily="2" charset="-122"/>
              </a:rPr>
              <a:t>(3)2018年2月6日，中国首款无人驾驶飞行器“亿航184”在广州进行公开载客试飞演示，该飞机在匀速降落时(不计空气阻力)，其动能________，机械能________．</a:t>
            </a:r>
          </a:p>
          <a:p>
            <a:pPr>
              <a:buFont typeface="Arial" charset="0"/>
              <a:buNone/>
            </a:pPr>
            <a:r>
              <a:rPr lang="zh-CN" altLang="en-US" sz="2800" dirty="0">
                <a:latin typeface="Times New Roman" pitchFamily="18" charset="0"/>
                <a:ea typeface="宋体" pitchFamily="2" charset="-122"/>
              </a:rPr>
              <a:t>(4)将一支装有弹簧的圆珠笔向下按压，放手后笔会向上弹起一定高度，笔向上弹起的过程中，弹簧的________能转化为笔的________能．</a:t>
            </a:r>
          </a:p>
        </p:txBody>
      </p:sp>
      <p:sp>
        <p:nvSpPr>
          <p:cNvPr id="100" name="文本框 99"/>
          <p:cNvSpPr txBox="1">
            <a:spLocks noChangeArrowheads="1"/>
          </p:cNvSpPr>
          <p:nvPr/>
        </p:nvSpPr>
        <p:spPr bwMode="auto">
          <a:xfrm>
            <a:off x="4588669" y="1546225"/>
            <a:ext cx="1207467" cy="738664"/>
          </a:xfrm>
          <a:prstGeom prst="rect">
            <a:avLst/>
          </a:prstGeom>
          <a:noFill/>
          <a:ln w="9525">
            <a:noFill/>
            <a:miter lim="800000"/>
            <a:headEnd/>
            <a:tailEnd/>
          </a:ln>
        </p:spPr>
        <p:txBody>
          <a:bodyPr wrap="square">
            <a:spAutoFit/>
          </a:bodyPr>
          <a:lstStyle/>
          <a:p>
            <a:pPr>
              <a:lnSpc>
                <a:spcPct val="150000"/>
              </a:lnSpc>
              <a:buFont typeface="Arial" charset="0"/>
              <a:buNone/>
            </a:pPr>
            <a:r>
              <a:rPr lang="en-US" altLang="zh-CN" sz="2800" dirty="0" err="1">
                <a:solidFill>
                  <a:srgbClr val="FF0000"/>
                </a:solidFill>
                <a:latin typeface="宋体" pitchFamily="2" charset="-122"/>
                <a:ea typeface="宋体" pitchFamily="2" charset="-122"/>
                <a:sym typeface="微软雅黑" pitchFamily="34" charset="-122"/>
              </a:rPr>
              <a:t>变大</a:t>
            </a:r>
            <a:endParaRPr lang="en-US" altLang="zh-CN" sz="2800" dirty="0">
              <a:solidFill>
                <a:srgbClr val="FF0000"/>
              </a:solidFill>
              <a:latin typeface="宋体" pitchFamily="2" charset="-122"/>
              <a:ea typeface="宋体" pitchFamily="2" charset="-122"/>
              <a:sym typeface="微软雅黑" pitchFamily="34" charset="-122"/>
            </a:endParaRPr>
          </a:p>
        </p:txBody>
      </p:sp>
      <p:sp>
        <p:nvSpPr>
          <p:cNvPr id="2" name="文本框 1"/>
          <p:cNvSpPr txBox="1">
            <a:spLocks noChangeArrowheads="1"/>
          </p:cNvSpPr>
          <p:nvPr/>
        </p:nvSpPr>
        <p:spPr bwMode="auto">
          <a:xfrm>
            <a:off x="1187624" y="1484784"/>
            <a:ext cx="1247104" cy="738664"/>
          </a:xfrm>
          <a:prstGeom prst="rect">
            <a:avLst/>
          </a:prstGeom>
          <a:noFill/>
          <a:ln w="9525">
            <a:noFill/>
            <a:miter lim="800000"/>
            <a:headEnd/>
            <a:tailEnd/>
          </a:ln>
        </p:spPr>
        <p:txBody>
          <a:bodyPr wrap="square">
            <a:spAutoFit/>
          </a:bodyPr>
          <a:lstStyle/>
          <a:p>
            <a:pPr>
              <a:lnSpc>
                <a:spcPct val="150000"/>
              </a:lnSpc>
              <a:buFont typeface="Arial" charset="0"/>
              <a:buNone/>
            </a:pPr>
            <a:r>
              <a:rPr lang="en-US" altLang="zh-CN" sz="2800" dirty="0" err="1">
                <a:solidFill>
                  <a:srgbClr val="FF0000"/>
                </a:solidFill>
                <a:latin typeface="宋体" pitchFamily="2" charset="-122"/>
                <a:ea typeface="宋体" pitchFamily="2" charset="-122"/>
                <a:sym typeface="微软雅黑" pitchFamily="34" charset="-122"/>
              </a:rPr>
              <a:t>变大</a:t>
            </a:r>
            <a:endParaRPr lang="en-US" altLang="zh-CN" sz="2800" dirty="0">
              <a:solidFill>
                <a:srgbClr val="FF0000"/>
              </a:solidFill>
              <a:latin typeface="宋体" pitchFamily="2" charset="-122"/>
              <a:ea typeface="宋体" pitchFamily="2" charset="-122"/>
              <a:sym typeface="微软雅黑" pitchFamily="34" charset="-122"/>
            </a:endParaRPr>
          </a:p>
        </p:txBody>
      </p:sp>
      <p:sp>
        <p:nvSpPr>
          <p:cNvPr id="3" name="文本框 2"/>
          <p:cNvSpPr txBox="1">
            <a:spLocks noChangeArrowheads="1"/>
          </p:cNvSpPr>
          <p:nvPr/>
        </p:nvSpPr>
        <p:spPr bwMode="auto">
          <a:xfrm>
            <a:off x="899592" y="3206751"/>
            <a:ext cx="1343546" cy="738664"/>
          </a:xfrm>
          <a:prstGeom prst="rect">
            <a:avLst/>
          </a:prstGeom>
          <a:noFill/>
          <a:ln w="9525">
            <a:noFill/>
            <a:miter lim="800000"/>
            <a:headEnd/>
            <a:tailEnd/>
          </a:ln>
        </p:spPr>
        <p:txBody>
          <a:bodyPr wrap="square">
            <a:spAutoFit/>
          </a:bodyPr>
          <a:lstStyle/>
          <a:p>
            <a:pPr>
              <a:lnSpc>
                <a:spcPct val="150000"/>
              </a:lnSpc>
              <a:buFont typeface="Arial" charset="0"/>
              <a:buNone/>
            </a:pPr>
            <a:r>
              <a:rPr lang="en-US" altLang="zh-CN" sz="2800" dirty="0">
                <a:solidFill>
                  <a:srgbClr val="FF0000"/>
                </a:solidFill>
                <a:latin typeface="宋体" pitchFamily="2" charset="-122"/>
                <a:ea typeface="宋体" pitchFamily="2" charset="-122"/>
                <a:sym typeface="微软雅黑" pitchFamily="34" charset="-122"/>
              </a:rPr>
              <a:t>变</a:t>
            </a:r>
            <a:r>
              <a:rPr lang="zh-CN" altLang="en-US" sz="2800" dirty="0">
                <a:solidFill>
                  <a:srgbClr val="FF0000"/>
                </a:solidFill>
                <a:latin typeface="宋体" pitchFamily="2" charset="-122"/>
                <a:ea typeface="宋体" pitchFamily="2" charset="-122"/>
                <a:sym typeface="微软雅黑" pitchFamily="34" charset="-122"/>
              </a:rPr>
              <a:t>小</a:t>
            </a:r>
          </a:p>
        </p:txBody>
      </p:sp>
      <p:sp>
        <p:nvSpPr>
          <p:cNvPr id="5" name="文本框 4"/>
          <p:cNvSpPr txBox="1">
            <a:spLocks noChangeArrowheads="1"/>
          </p:cNvSpPr>
          <p:nvPr/>
        </p:nvSpPr>
        <p:spPr bwMode="auto">
          <a:xfrm>
            <a:off x="3475434" y="3221039"/>
            <a:ext cx="1384597" cy="738664"/>
          </a:xfrm>
          <a:prstGeom prst="rect">
            <a:avLst/>
          </a:prstGeom>
          <a:noFill/>
          <a:ln w="9525">
            <a:noFill/>
            <a:miter lim="800000"/>
            <a:headEnd/>
            <a:tailEnd/>
          </a:ln>
        </p:spPr>
        <p:txBody>
          <a:bodyPr wrap="square">
            <a:spAutoFit/>
          </a:bodyPr>
          <a:lstStyle/>
          <a:p>
            <a:pPr>
              <a:lnSpc>
                <a:spcPct val="150000"/>
              </a:lnSpc>
              <a:buFont typeface="Arial" charset="0"/>
              <a:buNone/>
            </a:pPr>
            <a:r>
              <a:rPr lang="en-US" altLang="zh-CN" sz="2800">
                <a:solidFill>
                  <a:srgbClr val="FF0000"/>
                </a:solidFill>
                <a:latin typeface="宋体" pitchFamily="2" charset="-122"/>
                <a:ea typeface="宋体" pitchFamily="2" charset="-122"/>
                <a:sym typeface="微软雅黑" pitchFamily="34" charset="-122"/>
              </a:rPr>
              <a:t>变</a:t>
            </a:r>
            <a:r>
              <a:rPr lang="zh-CN" altLang="en-US" sz="2800">
                <a:solidFill>
                  <a:srgbClr val="FF0000"/>
                </a:solidFill>
                <a:latin typeface="宋体" pitchFamily="2" charset="-122"/>
                <a:ea typeface="宋体" pitchFamily="2" charset="-122"/>
                <a:sym typeface="微软雅黑" pitchFamily="34" charset="-122"/>
              </a:rPr>
              <a:t>小</a:t>
            </a:r>
          </a:p>
        </p:txBody>
      </p:sp>
      <p:sp>
        <p:nvSpPr>
          <p:cNvPr id="6" name="文本框 5"/>
          <p:cNvSpPr txBox="1">
            <a:spLocks noChangeArrowheads="1"/>
          </p:cNvSpPr>
          <p:nvPr/>
        </p:nvSpPr>
        <p:spPr bwMode="auto">
          <a:xfrm>
            <a:off x="4427984" y="4509120"/>
            <a:ext cx="1474738" cy="738664"/>
          </a:xfrm>
          <a:prstGeom prst="rect">
            <a:avLst/>
          </a:prstGeom>
          <a:noFill/>
          <a:ln w="9525">
            <a:noFill/>
            <a:miter lim="800000"/>
            <a:headEnd/>
            <a:tailEnd/>
          </a:ln>
        </p:spPr>
        <p:txBody>
          <a:bodyPr wrap="square">
            <a:spAutoFit/>
          </a:bodyPr>
          <a:lstStyle/>
          <a:p>
            <a:pPr>
              <a:lnSpc>
                <a:spcPct val="150000"/>
              </a:lnSpc>
              <a:buFont typeface="Arial" charset="0"/>
              <a:buNone/>
            </a:pPr>
            <a:r>
              <a:rPr lang="en-US" altLang="zh-CN" sz="2800" dirty="0">
                <a:solidFill>
                  <a:srgbClr val="FF0000"/>
                </a:solidFill>
                <a:latin typeface="宋体" pitchFamily="2" charset="-122"/>
                <a:ea typeface="宋体" pitchFamily="2" charset="-122"/>
                <a:sym typeface="微软雅黑" pitchFamily="34" charset="-122"/>
              </a:rPr>
              <a:t>变</a:t>
            </a:r>
            <a:r>
              <a:rPr lang="zh-CN" altLang="en-US" sz="2800" dirty="0">
                <a:solidFill>
                  <a:srgbClr val="FF0000"/>
                </a:solidFill>
                <a:latin typeface="宋体" pitchFamily="2" charset="-122"/>
                <a:ea typeface="宋体" pitchFamily="2" charset="-122"/>
                <a:sym typeface="微软雅黑" pitchFamily="34" charset="-122"/>
              </a:rPr>
              <a:t>小</a:t>
            </a:r>
          </a:p>
        </p:txBody>
      </p:sp>
      <p:sp>
        <p:nvSpPr>
          <p:cNvPr id="7" name="文本框 6"/>
          <p:cNvSpPr txBox="1">
            <a:spLocks noChangeArrowheads="1"/>
          </p:cNvSpPr>
          <p:nvPr/>
        </p:nvSpPr>
        <p:spPr bwMode="auto">
          <a:xfrm>
            <a:off x="7193756" y="4306889"/>
            <a:ext cx="1482700" cy="738664"/>
          </a:xfrm>
          <a:prstGeom prst="rect">
            <a:avLst/>
          </a:prstGeom>
          <a:noFill/>
          <a:ln w="9525">
            <a:noFill/>
            <a:miter lim="800000"/>
            <a:headEnd/>
            <a:tailEnd/>
          </a:ln>
        </p:spPr>
        <p:txBody>
          <a:bodyPr wrap="square">
            <a:spAutoFit/>
          </a:bodyPr>
          <a:lstStyle/>
          <a:p>
            <a:pPr>
              <a:lnSpc>
                <a:spcPct val="150000"/>
              </a:lnSpc>
              <a:buFont typeface="Arial" charset="0"/>
              <a:buNone/>
            </a:pPr>
            <a:r>
              <a:rPr lang="zh-CN" altLang="en-US" sz="2800" dirty="0">
                <a:solidFill>
                  <a:srgbClr val="FF0000"/>
                </a:solidFill>
                <a:latin typeface="宋体" pitchFamily="2" charset="-122"/>
                <a:ea typeface="宋体" pitchFamily="2" charset="-122"/>
                <a:sym typeface="微软雅黑" pitchFamily="34" charset="-122"/>
              </a:rPr>
              <a:t>不</a:t>
            </a:r>
            <a:r>
              <a:rPr lang="en-US" altLang="zh-CN" sz="2800" dirty="0">
                <a:solidFill>
                  <a:srgbClr val="FF0000"/>
                </a:solidFill>
                <a:latin typeface="宋体" pitchFamily="2" charset="-122"/>
                <a:ea typeface="宋体" pitchFamily="2" charset="-122"/>
                <a:sym typeface="微软雅黑" pitchFamily="34" charset="-122"/>
              </a:rPr>
              <a:t>变</a:t>
            </a:r>
            <a:endParaRPr lang="zh-CN" altLang="en-US" sz="2800" dirty="0">
              <a:solidFill>
                <a:srgbClr val="FF0000"/>
              </a:solidFill>
              <a:latin typeface="宋体" pitchFamily="2" charset="-122"/>
              <a:ea typeface="宋体" pitchFamily="2" charset="-122"/>
              <a:sym typeface="微软雅黑" pitchFamily="34" charset="-122"/>
            </a:endParaRPr>
          </a:p>
        </p:txBody>
      </p:sp>
      <p:sp>
        <p:nvSpPr>
          <p:cNvPr id="8" name="文本框 7"/>
          <p:cNvSpPr txBox="1">
            <a:spLocks noChangeArrowheads="1"/>
          </p:cNvSpPr>
          <p:nvPr/>
        </p:nvSpPr>
        <p:spPr bwMode="auto">
          <a:xfrm>
            <a:off x="683568" y="5877272"/>
            <a:ext cx="1296144" cy="738664"/>
          </a:xfrm>
          <a:prstGeom prst="rect">
            <a:avLst/>
          </a:prstGeom>
          <a:noFill/>
          <a:ln w="9525">
            <a:noFill/>
            <a:miter lim="800000"/>
            <a:headEnd/>
            <a:tailEnd/>
          </a:ln>
        </p:spPr>
        <p:txBody>
          <a:bodyPr wrap="square">
            <a:spAutoFit/>
          </a:bodyPr>
          <a:lstStyle/>
          <a:p>
            <a:pPr>
              <a:lnSpc>
                <a:spcPct val="150000"/>
              </a:lnSpc>
              <a:buFont typeface="Arial" charset="0"/>
              <a:buNone/>
            </a:pPr>
            <a:r>
              <a:rPr lang="zh-CN" altLang="en-US" sz="2800" dirty="0">
                <a:solidFill>
                  <a:srgbClr val="FF0000"/>
                </a:solidFill>
                <a:latin typeface="宋体" pitchFamily="2" charset="-122"/>
                <a:ea typeface="宋体" pitchFamily="2" charset="-122"/>
                <a:sym typeface="微软雅黑" pitchFamily="34" charset="-122"/>
              </a:rPr>
              <a:t>弹性势</a:t>
            </a:r>
          </a:p>
        </p:txBody>
      </p:sp>
      <p:sp>
        <p:nvSpPr>
          <p:cNvPr id="9" name="文本框 8"/>
          <p:cNvSpPr txBox="1">
            <a:spLocks noChangeArrowheads="1"/>
          </p:cNvSpPr>
          <p:nvPr/>
        </p:nvSpPr>
        <p:spPr bwMode="auto">
          <a:xfrm>
            <a:off x="4499992" y="5877272"/>
            <a:ext cx="1184770" cy="738664"/>
          </a:xfrm>
          <a:prstGeom prst="rect">
            <a:avLst/>
          </a:prstGeom>
          <a:noFill/>
          <a:ln w="9525">
            <a:noFill/>
            <a:miter lim="800000"/>
            <a:headEnd/>
            <a:tailEnd/>
          </a:ln>
        </p:spPr>
        <p:txBody>
          <a:bodyPr wrap="square">
            <a:spAutoFit/>
          </a:bodyPr>
          <a:lstStyle/>
          <a:p>
            <a:pPr>
              <a:lnSpc>
                <a:spcPct val="150000"/>
              </a:lnSpc>
              <a:buFont typeface="Arial" charset="0"/>
              <a:buNone/>
            </a:pPr>
            <a:r>
              <a:rPr lang="zh-CN" altLang="en-US" sz="2800" dirty="0">
                <a:solidFill>
                  <a:srgbClr val="FF0000"/>
                </a:solidFill>
                <a:latin typeface="宋体" pitchFamily="2" charset="-122"/>
                <a:ea typeface="宋体" pitchFamily="2" charset="-122"/>
                <a:sym typeface="微软雅黑" pitchFamily="34" charset="-122"/>
              </a:rPr>
              <a:t>机械</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100000">
                                          <p:val>
                                            <p:strVal val="#ppt_x"/>
                                          </p:val>
                                        </p:tav>
                                      </p:tavLst>
                                    </p:anim>
                                    <p:anim calcmode="lin" valueType="num">
                                      <p:cBhvr>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5" grpId="0"/>
      <p:bldP spid="6" grpId="0"/>
      <p:bldP spid="7" grpId="0"/>
      <p:bldP spid="8" grpId="0"/>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91</TotalTime>
  <Words>686</Words>
  <Application>Microsoft Office PowerPoint</Application>
  <PresentationFormat>全屏显示(4:3)</PresentationFormat>
  <Paragraphs>104</Paragraphs>
  <Slides>14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夏至</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China</cp:lastModifiedBy>
  <cp:revision>13</cp:revision>
  <dcterms:created xsi:type="dcterms:W3CDTF">2016-03-23T08:47:30Z</dcterms:created>
  <dcterms:modified xsi:type="dcterms:W3CDTF">2019-04-02T10:23:07Z</dcterms:modified>
</cp:coreProperties>
</file>